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56" r:id="rId5"/>
    <p:sldId id="257" r:id="rId6"/>
    <p:sldId id="258" r:id="rId7"/>
    <p:sldId id="259" r:id="rId8"/>
    <p:sldId id="273" r:id="rId9"/>
    <p:sldId id="268" r:id="rId10"/>
    <p:sldId id="269" r:id="rId11"/>
    <p:sldId id="270" r:id="rId12"/>
    <p:sldId id="271" r:id="rId13"/>
    <p:sldId id="274" r:id="rId14"/>
    <p:sldId id="275" r:id="rId15"/>
    <p:sldId id="276" r:id="rId16"/>
    <p:sldId id="277" r:id="rId17"/>
    <p:sldId id="262" r:id="rId18"/>
    <p:sldId id="264" r:id="rId19"/>
    <p:sldId id="263" r:id="rId20"/>
    <p:sldId id="265" r:id="rId21"/>
    <p:sldId id="266" r:id="rId22"/>
    <p:sldId id="267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1835"/>
    <a:srgbClr val="BCE5E4"/>
    <a:srgbClr val="263D3B"/>
    <a:srgbClr val="FFFFFF"/>
    <a:srgbClr val="CD6911"/>
    <a:srgbClr val="009CB8"/>
    <a:srgbClr val="031637"/>
    <a:srgbClr val="D0C7A0"/>
    <a:srgbClr val="B9B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6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1350" y="-4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2E823-5D00-4B6C-891C-31BA8997885B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271C9-0A3F-470D-BA9F-A6B55998F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00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"Good [morning/afternoon], ladies and gentlemen. Thank you for joining us today for a presentation on a groundbreaking product by </a:t>
            </a:r>
            <a:r>
              <a:rPr lang="en-US" dirty="0" err="1"/>
              <a:t>MedSmart</a:t>
            </a:r>
            <a:r>
              <a:rPr lang="en-US" dirty="0"/>
              <a:t> Innovations."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271C9-0A3F-470D-BA9F-A6B55998F0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13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device boasts a user-friendly interface. Patients and caregivers can easily navigate its functions.“</a:t>
            </a:r>
          </a:p>
          <a:p>
            <a:endParaRPr lang="en-US" dirty="0"/>
          </a:p>
          <a:p>
            <a:r>
              <a:rPr lang="en-US" dirty="0"/>
              <a:t> Future Improvements"</a:t>
            </a:r>
          </a:p>
          <a:p>
            <a:endParaRPr lang="en-US" dirty="0"/>
          </a:p>
          <a:p>
            <a:r>
              <a:rPr lang="en-US" dirty="0"/>
              <a:t>"Looking ahead, we have plans for further improvements, including remote monitoring and control, refill alerts, and enhanced battery backup."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271C9-0A3F-470D-BA9F-A6B55998F0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51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device boasts a user-friendly interface. Patients and caregivers can easily navigate its functions.“</a:t>
            </a:r>
          </a:p>
          <a:p>
            <a:endParaRPr lang="en-US" dirty="0"/>
          </a:p>
          <a:p>
            <a:r>
              <a:rPr lang="en-US" dirty="0"/>
              <a:t> Future Improvements"</a:t>
            </a:r>
          </a:p>
          <a:p>
            <a:endParaRPr lang="en-US" dirty="0"/>
          </a:p>
          <a:p>
            <a:r>
              <a:rPr lang="en-US" dirty="0"/>
              <a:t>"Looking ahead, we have plans for further improvements, including remote monitoring and control, refill alerts, and enhanced battery backup."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271C9-0A3F-470D-BA9F-A6B55998F0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45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device boasts a user-friendly interface. Patients and caregivers can easily navigate its functions.“</a:t>
            </a:r>
          </a:p>
          <a:p>
            <a:endParaRPr lang="en-US" dirty="0"/>
          </a:p>
          <a:p>
            <a:r>
              <a:rPr lang="en-US" dirty="0"/>
              <a:t> Future Improvements"</a:t>
            </a:r>
          </a:p>
          <a:p>
            <a:endParaRPr lang="en-US" dirty="0"/>
          </a:p>
          <a:p>
            <a:r>
              <a:rPr lang="en-US" dirty="0"/>
              <a:t>"Looking ahead, we have plans for further improvements, including remote monitoring and control, refill alerts, and enhanced battery backup."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271C9-0A3F-470D-BA9F-A6B55998F0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99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device boasts a user-friendly interface. Patients and caregivers can easily navigate its functions.“</a:t>
            </a:r>
          </a:p>
          <a:p>
            <a:endParaRPr lang="en-US" dirty="0"/>
          </a:p>
          <a:p>
            <a:r>
              <a:rPr lang="en-US" dirty="0"/>
              <a:t> Future Improvements"</a:t>
            </a:r>
          </a:p>
          <a:p>
            <a:endParaRPr lang="en-US" dirty="0"/>
          </a:p>
          <a:p>
            <a:r>
              <a:rPr lang="en-US" dirty="0"/>
              <a:t>"Looking ahead, we have plans for further improvements, including remote monitoring and control, refill alerts, and enhanced battery backup."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271C9-0A3F-470D-BA9F-A6B55998F0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06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MedSmart</a:t>
            </a:r>
            <a:r>
              <a:rPr lang="en-US" dirty="0"/>
              <a:t> isn't just a product; it's a lifeline. Here's why you should consider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271C9-0A3F-470D-BA9F-A6B55998F0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5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dive into </a:t>
            </a:r>
            <a:r>
              <a:rPr lang="en-US" dirty="0" err="1"/>
              <a:t>MedSmart's</a:t>
            </a:r>
            <a:r>
              <a:rPr lang="en-US" dirty="0"/>
              <a:t> incredible features, let's acknowledge the medication management challenges millions face every day.</a:t>
            </a:r>
          </a:p>
          <a:p>
            <a:r>
              <a:rPr lang="en-US" dirty="0"/>
              <a:t>Forgetting a dose, taking the wrong medication, or struggling with complex schedules—these issues are more common than you might think.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271C9-0A3F-470D-BA9F-A6B55998F0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66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big question: Who can benefit from </a:t>
            </a:r>
            <a:r>
              <a:rPr lang="en-US" dirty="0" err="1"/>
              <a:t>MedSmart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MedSmart</a:t>
            </a:r>
            <a:r>
              <a:rPr lang="en-US" dirty="0"/>
              <a:t> is designed to serve a wide range of individuals. This includes seniors who want to live independently, caregivers looking for peace of mind, and anyone with complex medication needs.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271C9-0A3F-470D-BA9F-A6B55998F0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53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let's talk about what makes </a:t>
            </a:r>
            <a:r>
              <a:rPr lang="en-US" dirty="0" err="1"/>
              <a:t>MedSmart</a:t>
            </a:r>
            <a:r>
              <a:rPr lang="en-US" dirty="0"/>
              <a:t> truly exceptional—smart medication management.</a:t>
            </a:r>
          </a:p>
          <a:p>
            <a:endParaRPr lang="en-US" dirty="0"/>
          </a:p>
          <a:p>
            <a:r>
              <a:rPr lang="en-US" dirty="0" err="1"/>
              <a:t>MedSmart</a:t>
            </a:r>
            <a:r>
              <a:rPr lang="en-US" dirty="0"/>
              <a:t> is your personal medication assistant. It simplifies the entire process by automatically dispensing the right dose at the right time.</a:t>
            </a:r>
          </a:p>
          <a:p>
            <a:endParaRPr lang="en-US" dirty="0"/>
          </a:p>
          <a:p>
            <a:r>
              <a:rPr lang="en-US" dirty="0"/>
              <a:t>It doesn't just remind you to take your medication; it ensures you 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271C9-0A3F-470D-BA9F-A6B55998F0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11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MedSmart</a:t>
            </a:r>
            <a:r>
              <a:rPr lang="en-US" dirty="0"/>
              <a:t> consistently leads to higher medication adherence, fewer hospitalizations, and an overall improvement in health outcomes.</a:t>
            </a:r>
          </a:p>
          <a:p>
            <a:endParaRPr lang="en-US" dirty="0"/>
          </a:p>
          <a:p>
            <a:r>
              <a:rPr lang="en-US" dirty="0"/>
              <a:t>These aren't just numbers; they represent lives changed for the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271C9-0A3F-470D-BA9F-A6B55998F0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040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zoom out. We're not just addressing individual needs; we're meeting a growing demand.</a:t>
            </a:r>
          </a:p>
          <a:p>
            <a:endParaRPr lang="en-US" dirty="0"/>
          </a:p>
          <a:p>
            <a:r>
              <a:rPr lang="en-US" dirty="0"/>
              <a:t>As our population ages, the need for reliable medication management has never been greater. </a:t>
            </a:r>
            <a:r>
              <a:rPr lang="en-US" dirty="0" err="1"/>
              <a:t>MedSmart</a:t>
            </a:r>
            <a:r>
              <a:rPr lang="en-US" dirty="0"/>
              <a:t> aligns perfectly with this need.</a:t>
            </a:r>
          </a:p>
          <a:p>
            <a:endParaRPr lang="en-US" dirty="0"/>
          </a:p>
          <a:p>
            <a:r>
              <a:rPr lang="en-US" dirty="0"/>
              <a:t>We offer a proactive solution that's essential for the well-being of our seniors and anyone who depends on medication.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271C9-0A3F-470D-BA9F-A6B55998F0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81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"Let's dive right in. </a:t>
            </a:r>
            <a:r>
              <a:rPr lang="en-US" dirty="0" err="1"/>
              <a:t>MedSmart</a:t>
            </a:r>
            <a:r>
              <a:rPr lang="en-US" dirty="0"/>
              <a:t> Innovations is a company committed to making a difference in healthcare. Our mission is to simplify medication management, ensuring that people get the right medicine at the right time."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271C9-0A3F-470D-BA9F-A6B55998F0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01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"We appreciate your time today. For further inquiries and partnerships, please feel free to reach out. Thank you."</a:t>
            </a:r>
          </a:p>
          <a:p>
            <a:endParaRPr lang="en-US" dirty="0"/>
          </a:p>
          <a:p>
            <a:r>
              <a:rPr lang="en-US" dirty="0"/>
              <a:t>"Here are our contact details for any inquiries or follow-up."</a:t>
            </a:r>
          </a:p>
          <a:p>
            <a:endParaRPr lang="en-US" dirty="0"/>
          </a:p>
          <a:p>
            <a:r>
              <a:rPr lang="en-US" dirty="0"/>
              <a:t>"With </a:t>
            </a:r>
            <a:r>
              <a:rPr lang="en-US" dirty="0" err="1"/>
              <a:t>MedSmart</a:t>
            </a:r>
            <a:r>
              <a:rPr lang="en-US" dirty="0"/>
              <a:t> Innovations, we're changing the landscape of healthcare, one smart medication dispenser at a time."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271C9-0A3F-470D-BA9F-A6B55998F0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91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"Before we explore the solution, let's understand the problem. Medication errors are a real concern. Seniors often struggle with multiple medications, and caregivers face challenges in managing them. This can lead to health risks and increased hospitalizations."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271C9-0A3F-470D-BA9F-A6B55998F0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76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dirty="0" err="1"/>
              <a:t>MedSmart</a:t>
            </a:r>
            <a:r>
              <a:rPr lang="en-US" dirty="0"/>
              <a:t> Innovations offers a solution – the </a:t>
            </a:r>
            <a:r>
              <a:rPr lang="en-US" dirty="0" err="1"/>
              <a:t>MedSmart</a:t>
            </a:r>
            <a:r>
              <a:rPr lang="en-US" dirty="0"/>
              <a:t> Medication Dispenser.“</a:t>
            </a:r>
          </a:p>
          <a:p>
            <a:endParaRPr lang="en-US" dirty="0"/>
          </a:p>
          <a:p>
            <a:r>
              <a:rPr lang="en-US" dirty="0"/>
              <a:t>"Let's take a closer look at some key features."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271C9-0A3F-470D-BA9F-A6B55998F0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83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MedSmart</a:t>
            </a:r>
            <a:r>
              <a:rPr lang="en-US" dirty="0"/>
              <a:t> simplifies medication scheduling, ensuring you're always on track with your prescriptions.</a:t>
            </a:r>
          </a:p>
          <a:p>
            <a:endParaRPr lang="en-US" dirty="0"/>
          </a:p>
          <a:p>
            <a:r>
              <a:rPr lang="en-US" dirty="0"/>
              <a:t>You can effortlessly set alarms for medication times, guaranteeing you never miss a dose.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271C9-0A3F-470D-BA9F-A6B55998F0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26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Keeping up with your medication schedule is even more convenient with </a:t>
            </a:r>
            <a:r>
              <a:rPr lang="en-US" dirty="0" err="1"/>
              <a:t>MedSmart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device doesn't stop at alarms; it sends text message reminders to your phone.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271C9-0A3F-470D-BA9F-A6B55998F0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0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Plus, LED lights and a buzzer alert ensures you never overlook a dose.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271C9-0A3F-470D-BA9F-A6B55998F0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71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"Safety is a top priority. </a:t>
            </a:r>
            <a:r>
              <a:rPr lang="en-US" dirty="0" err="1"/>
              <a:t>MedSmart</a:t>
            </a:r>
            <a:r>
              <a:rPr lang="en-US" dirty="0"/>
              <a:t> has built-in safety precautions to prevent accidental double doses."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271C9-0A3F-470D-BA9F-A6B55998F0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56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device boasts a user-friendly interface. Patients and caregivers can easily navigate its functions.“</a:t>
            </a:r>
          </a:p>
          <a:p>
            <a:endParaRPr lang="en-US" dirty="0"/>
          </a:p>
          <a:p>
            <a:r>
              <a:rPr lang="en-US" dirty="0"/>
              <a:t> Future Improvements"</a:t>
            </a:r>
          </a:p>
          <a:p>
            <a:endParaRPr lang="en-US" dirty="0"/>
          </a:p>
          <a:p>
            <a:r>
              <a:rPr lang="en-US" dirty="0"/>
              <a:t>"Looking ahead, we have plans for further improvements, including remote monitoring and control, refill alerts, and enhanced battery backup."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271C9-0A3F-470D-BA9F-A6B55998F0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606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1D038-74AF-46E3-0489-CC41B3F19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B268D-E1CA-59C1-188F-7F8D8DBA0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5095D-8E00-2C32-FE5F-CE587A79B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F6BD-1DF8-419E-9DC1-B8DCD22377B4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66E5E-A29A-53F7-D957-B4AAA0B9A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45651-DF7D-DDEF-8608-F46A3B23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B8D8-A32F-4625-80DF-C394D1ACF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56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7D9E8-8063-1F62-5817-624233577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209DD-EC26-84A3-FC29-17E3D7D5E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8CBB5-D9D0-EA80-8F19-8C8E3C968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F6BD-1DF8-419E-9DC1-B8DCD22377B4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4FA96-683C-771A-D490-8200E01F3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3EF94-BEB7-C762-1253-4D52191AE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B8D8-A32F-4625-80DF-C394D1ACF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98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98073E-35A1-0198-E1EE-CA6F90ACCC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206FC0-DA07-85B2-43D9-674EB1421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1E292-AE99-B28E-B627-E0A8F643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F6BD-1DF8-419E-9DC1-B8DCD22377B4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E5EFA-831D-FA6C-5C5B-1E9CFFE9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FD2B0-38D1-1176-1EF4-5E5E78DD9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B8D8-A32F-4625-80DF-C394D1ACF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5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B859A-84AF-DD70-4A8A-AE7E3B54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31BC0-8C37-67C4-0AC6-84EE6BD38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CC037-DB4B-E0D5-0674-0C791AAA7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F6BD-1DF8-419E-9DC1-B8DCD22377B4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26D2-3785-5FC5-D79E-90E6D5BA8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559B5-1555-3AEB-E827-5883BEBD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B8D8-A32F-4625-80DF-C394D1ACF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34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2420F-C20C-9667-8D4C-F0F47DBD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6115E-3E76-30D9-4A03-5B79A6B83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68D45-750B-2FA1-B926-86DC51D68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F6BD-1DF8-419E-9DC1-B8DCD22377B4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55B85-3917-7739-7195-DA7C69BEE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A23FF-CD53-0D08-EA30-3BE045B25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B8D8-A32F-4625-80DF-C394D1ACF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35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FCC8-786F-6508-033F-C3129813F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B6DDA-F6CB-C890-7D9B-6F37DF7808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3B9DC-CC03-C5D4-1287-7E99148C7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D236D-381B-28F7-6FC7-834D8D1B6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F6BD-1DF8-419E-9DC1-B8DCD22377B4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0A25A-EBAF-BC0C-A444-501E09477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AD793-1146-270F-26E6-796F12CD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B8D8-A32F-4625-80DF-C394D1ACF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34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9F4AE-E18D-7C6D-BA6E-53EE669A1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B8C72-5773-ED5B-CD5F-2991F5089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5F452-E5CE-9E4E-4AD1-1F7349712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F9C70A-82B2-AB43-DA7E-C5887166FA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922F1-4986-8541-7B92-F780DB8F7B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BF4FFE-B3B8-C1F4-3F99-B95DAE44D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F6BD-1DF8-419E-9DC1-B8DCD22377B4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7765F7-3A69-E7F6-4D5E-D3A7E3009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E73355-2D31-9EE9-EA64-F84DA7C70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B8D8-A32F-4625-80DF-C394D1ACF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15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1992-7411-4232-4360-CE317F39C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2FFF9-E308-E9C5-D8A3-48DC19923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F6BD-1DF8-419E-9DC1-B8DCD22377B4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55659-E1CE-6E4B-5EA9-B8B18033A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127356-0796-81DC-BD47-EC9949123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B8D8-A32F-4625-80DF-C394D1ACF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299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CD039F-1D2D-8479-11C0-1C9573547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F6BD-1DF8-419E-9DC1-B8DCD22377B4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FD92E7-B9D3-3B54-6279-9358C4124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F0203-92FE-FAF5-CE8A-86B6D7CDE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B8D8-A32F-4625-80DF-C394D1ACF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45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8C0F-F745-B05E-2923-4BF38BE53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37487-75C7-C575-FC93-886643AA3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017D0-B6AF-1D9F-3B95-DBF61E1A9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50CDE-BBCF-A32B-072F-C70E998C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F6BD-1DF8-419E-9DC1-B8DCD22377B4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B841D-1AAB-8288-FDFB-227BCAA4A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79753-19DF-1736-82AB-DA423887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B8D8-A32F-4625-80DF-C394D1ACF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2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C9BA2-E8FB-A899-C759-5F74E1BC6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998BA-8474-9CB9-829C-BEEBA337AD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E3936-4526-9B5D-D3AD-607D561A17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51D50-0957-31C5-4145-025557EC9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6F6BD-1DF8-419E-9DC1-B8DCD22377B4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77DC3A-43F1-C159-D20D-A545ADC04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998E4-3E6C-1EB9-70A1-D836ED4E8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98B8D8-A32F-4625-80DF-C394D1ACF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1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C72335-DC7D-980C-11B6-E5B1E2497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4572B-2814-50F2-3FFD-78B05CDAD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FC19D-C4A5-3131-44DA-03E6B21856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6F6BD-1DF8-419E-9DC1-B8DCD22377B4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7FB81-5474-2A3D-B75B-C14519702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08A90-E6FD-FFAF-6EEE-C12A71B6C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8B8D8-A32F-4625-80DF-C394D1ACF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0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jpe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jpe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jpe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jpeg"/><Relationship Id="rId7" Type="http://schemas.openxmlformats.org/officeDocument/2006/relationships/image" Target="../media/image1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2.svg"/><Relationship Id="rId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4.svg"/><Relationship Id="rId3" Type="http://schemas.openxmlformats.org/officeDocument/2006/relationships/image" Target="../media/image4.jpeg"/><Relationship Id="rId7" Type="http://schemas.openxmlformats.org/officeDocument/2006/relationships/image" Target="../media/image1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2.svg"/><Relationship Id="rId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4.svg"/><Relationship Id="rId3" Type="http://schemas.openxmlformats.org/officeDocument/2006/relationships/image" Target="../media/image4.jpeg"/><Relationship Id="rId7" Type="http://schemas.openxmlformats.org/officeDocument/2006/relationships/image" Target="../media/image18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lant by mortar and pestle">
            <a:extLst>
              <a:ext uri="{FF2B5EF4-FFF2-40B4-BE49-F238E27FC236}">
                <a16:creationId xmlns:a16="http://schemas.microsoft.com/office/drawing/2014/main" id="{5D9891F3-296C-3E99-7D22-5B18D8EB6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0" b="463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840200-9790-D60A-26CC-C6484DB7B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201" y="718571"/>
            <a:ext cx="6589486" cy="1165905"/>
          </a:xfrm>
        </p:spPr>
        <p:txBody>
          <a:bodyPr>
            <a:normAutofit fontScale="90000"/>
          </a:bodyPr>
          <a:lstStyle/>
          <a:p>
            <a:r>
              <a:rPr lang="en-US" sz="6600" dirty="0" err="1">
                <a:solidFill>
                  <a:srgbClr val="263D3B"/>
                </a:solidFill>
                <a:latin typeface="Bebas" panose="020B0606020202050201" pitchFamily="34" charset="0"/>
              </a:rPr>
              <a:t>MedSmart</a:t>
            </a:r>
            <a:r>
              <a:rPr lang="en-US" sz="6600" dirty="0">
                <a:solidFill>
                  <a:srgbClr val="263D3B"/>
                </a:solidFill>
                <a:latin typeface="Bebas" panose="020B0606020202050201" pitchFamily="34" charset="0"/>
              </a:rPr>
              <a:t> Innovations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682F0-CA9E-DE2C-5021-19B2A95FE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858" y="3558495"/>
            <a:ext cx="5631543" cy="984476"/>
          </a:xfrm>
        </p:spPr>
        <p:txBody>
          <a:bodyPr/>
          <a:lstStyle/>
          <a:p>
            <a:r>
              <a:rPr lang="en-US" b="1" dirty="0">
                <a:solidFill>
                  <a:srgbClr val="263D3B"/>
                </a:solidFill>
                <a:latin typeface="Arial Rounded MT Bold" panose="020F0704030504030204" pitchFamily="34" charset="0"/>
              </a:rPr>
              <a:t>“Revolutionizing Medication Management”</a:t>
            </a:r>
          </a:p>
        </p:txBody>
      </p:sp>
    </p:spTree>
    <p:extLst>
      <p:ext uri="{BB962C8B-B14F-4D97-AF65-F5344CB8AC3E}">
        <p14:creationId xmlns:p14="http://schemas.microsoft.com/office/powerpoint/2010/main" val="717999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ows of prescription bottles on a shelf">
            <a:extLst>
              <a:ext uri="{FF2B5EF4-FFF2-40B4-BE49-F238E27FC236}">
                <a16:creationId xmlns:a16="http://schemas.microsoft.com/office/drawing/2014/main" id="{3C513470-24DC-84B8-B457-07195C172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6" b="31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F3BDD5E-E261-8E39-BDA0-0811EABFBD78}"/>
              </a:ext>
            </a:extLst>
          </p:cNvPr>
          <p:cNvSpPr/>
          <p:nvPr/>
        </p:nvSpPr>
        <p:spPr>
          <a:xfrm>
            <a:off x="-15594" y="-12700"/>
            <a:ext cx="12206070" cy="6870254"/>
          </a:xfrm>
          <a:prstGeom prst="rect">
            <a:avLst/>
          </a:prstGeom>
          <a:solidFill>
            <a:srgbClr val="263D3B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185F6-7CAD-F80F-5E01-5FF5AEFC8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778" y="571530"/>
            <a:ext cx="7101114" cy="54405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BCE5E4"/>
                </a:solidFill>
                <a:latin typeface="Arial Black" panose="020B0A04020102020204" pitchFamily="34" charset="0"/>
              </a:rPr>
              <a:t>Hardware components</a:t>
            </a:r>
            <a:endParaRPr lang="en-US" sz="2200" dirty="0">
              <a:solidFill>
                <a:srgbClr val="BCE5E4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 descr="A circuit board with wires&#10;&#10;Description automatically generated">
            <a:extLst>
              <a:ext uri="{FF2B5EF4-FFF2-40B4-BE49-F238E27FC236}">
                <a16:creationId xmlns:a16="http://schemas.microsoft.com/office/drawing/2014/main" id="{67A36915-34EB-FBDA-5A85-01AAF06068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6" t="10512" r="16124" b="15921"/>
          <a:stretch/>
        </p:blipFill>
        <p:spPr>
          <a:xfrm rot="5400000">
            <a:off x="7119261" y="1353914"/>
            <a:ext cx="3722911" cy="5055326"/>
          </a:xfrm>
          <a:custGeom>
            <a:avLst/>
            <a:gdLst>
              <a:gd name="connsiteX0" fmla="*/ 0 w 3722911"/>
              <a:gd name="connsiteY0" fmla="*/ 0 h 5055326"/>
              <a:gd name="connsiteX1" fmla="*/ 606303 w 3722911"/>
              <a:gd name="connsiteY1" fmla="*/ 0 h 5055326"/>
              <a:gd name="connsiteX2" fmla="*/ 1138147 w 3722911"/>
              <a:gd name="connsiteY2" fmla="*/ 0 h 5055326"/>
              <a:gd name="connsiteX3" fmla="*/ 1669992 w 3722911"/>
              <a:gd name="connsiteY3" fmla="*/ 0 h 5055326"/>
              <a:gd name="connsiteX4" fmla="*/ 2276294 w 3722911"/>
              <a:gd name="connsiteY4" fmla="*/ 0 h 5055326"/>
              <a:gd name="connsiteX5" fmla="*/ 2770909 w 3722911"/>
              <a:gd name="connsiteY5" fmla="*/ 0 h 5055326"/>
              <a:gd name="connsiteX6" fmla="*/ 3722911 w 3722911"/>
              <a:gd name="connsiteY6" fmla="*/ 0 h 5055326"/>
              <a:gd name="connsiteX7" fmla="*/ 3722911 w 3722911"/>
              <a:gd name="connsiteY7" fmla="*/ 612256 h 5055326"/>
              <a:gd name="connsiteX8" fmla="*/ 3722911 w 3722911"/>
              <a:gd name="connsiteY8" fmla="*/ 1022299 h 5055326"/>
              <a:gd name="connsiteX9" fmla="*/ 3722911 w 3722911"/>
              <a:gd name="connsiteY9" fmla="*/ 1584002 h 5055326"/>
              <a:gd name="connsiteX10" fmla="*/ 3722911 w 3722911"/>
              <a:gd name="connsiteY10" fmla="*/ 2196258 h 5055326"/>
              <a:gd name="connsiteX11" fmla="*/ 3722911 w 3722911"/>
              <a:gd name="connsiteY11" fmla="*/ 2707408 h 5055326"/>
              <a:gd name="connsiteX12" fmla="*/ 3722911 w 3722911"/>
              <a:gd name="connsiteY12" fmla="*/ 3370217 h 5055326"/>
              <a:gd name="connsiteX13" fmla="*/ 3722911 w 3722911"/>
              <a:gd name="connsiteY13" fmla="*/ 3982473 h 5055326"/>
              <a:gd name="connsiteX14" fmla="*/ 3722911 w 3722911"/>
              <a:gd name="connsiteY14" fmla="*/ 4544176 h 5055326"/>
              <a:gd name="connsiteX15" fmla="*/ 3722911 w 3722911"/>
              <a:gd name="connsiteY15" fmla="*/ 5055326 h 5055326"/>
              <a:gd name="connsiteX16" fmla="*/ 3116608 w 3722911"/>
              <a:gd name="connsiteY16" fmla="*/ 5055326 h 5055326"/>
              <a:gd name="connsiteX17" fmla="*/ 2621993 w 3722911"/>
              <a:gd name="connsiteY17" fmla="*/ 5055326 h 5055326"/>
              <a:gd name="connsiteX18" fmla="*/ 2127378 w 3722911"/>
              <a:gd name="connsiteY18" fmla="*/ 5055326 h 5055326"/>
              <a:gd name="connsiteX19" fmla="*/ 1521075 w 3722911"/>
              <a:gd name="connsiteY19" fmla="*/ 5055326 h 5055326"/>
              <a:gd name="connsiteX20" fmla="*/ 952002 w 3722911"/>
              <a:gd name="connsiteY20" fmla="*/ 5055326 h 5055326"/>
              <a:gd name="connsiteX21" fmla="*/ 0 w 3722911"/>
              <a:gd name="connsiteY21" fmla="*/ 5055326 h 5055326"/>
              <a:gd name="connsiteX22" fmla="*/ 0 w 3722911"/>
              <a:gd name="connsiteY22" fmla="*/ 4493623 h 5055326"/>
              <a:gd name="connsiteX23" fmla="*/ 0 w 3722911"/>
              <a:gd name="connsiteY23" fmla="*/ 3931920 h 5055326"/>
              <a:gd name="connsiteX24" fmla="*/ 0 w 3722911"/>
              <a:gd name="connsiteY24" fmla="*/ 3319664 h 5055326"/>
              <a:gd name="connsiteX25" fmla="*/ 0 w 3722911"/>
              <a:gd name="connsiteY25" fmla="*/ 2707408 h 5055326"/>
              <a:gd name="connsiteX26" fmla="*/ 0 w 3722911"/>
              <a:gd name="connsiteY26" fmla="*/ 2044599 h 5055326"/>
              <a:gd name="connsiteX27" fmla="*/ 0 w 3722911"/>
              <a:gd name="connsiteY27" fmla="*/ 1634555 h 5055326"/>
              <a:gd name="connsiteX28" fmla="*/ 0 w 3722911"/>
              <a:gd name="connsiteY28" fmla="*/ 1173959 h 5055326"/>
              <a:gd name="connsiteX29" fmla="*/ 0 w 3722911"/>
              <a:gd name="connsiteY29" fmla="*/ 713363 h 5055326"/>
              <a:gd name="connsiteX30" fmla="*/ 0 w 3722911"/>
              <a:gd name="connsiteY30" fmla="*/ 0 h 505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722911" h="5055326" fill="none" extrusionOk="0">
                <a:moveTo>
                  <a:pt x="0" y="0"/>
                </a:moveTo>
                <a:cubicBezTo>
                  <a:pt x="303009" y="-45411"/>
                  <a:pt x="368911" y="32891"/>
                  <a:pt x="606303" y="0"/>
                </a:cubicBezTo>
                <a:cubicBezTo>
                  <a:pt x="843695" y="-32891"/>
                  <a:pt x="914279" y="13371"/>
                  <a:pt x="1138147" y="0"/>
                </a:cubicBezTo>
                <a:cubicBezTo>
                  <a:pt x="1362015" y="-13371"/>
                  <a:pt x="1465305" y="48524"/>
                  <a:pt x="1669992" y="0"/>
                </a:cubicBezTo>
                <a:cubicBezTo>
                  <a:pt x="1874679" y="-48524"/>
                  <a:pt x="2083787" y="20236"/>
                  <a:pt x="2276294" y="0"/>
                </a:cubicBezTo>
                <a:cubicBezTo>
                  <a:pt x="2468801" y="-20236"/>
                  <a:pt x="2542600" y="22899"/>
                  <a:pt x="2770909" y="0"/>
                </a:cubicBezTo>
                <a:cubicBezTo>
                  <a:pt x="2999219" y="-22899"/>
                  <a:pt x="3267844" y="97407"/>
                  <a:pt x="3722911" y="0"/>
                </a:cubicBezTo>
                <a:cubicBezTo>
                  <a:pt x="3738159" y="244016"/>
                  <a:pt x="3693040" y="404937"/>
                  <a:pt x="3722911" y="612256"/>
                </a:cubicBezTo>
                <a:cubicBezTo>
                  <a:pt x="3752782" y="819575"/>
                  <a:pt x="3719319" y="850561"/>
                  <a:pt x="3722911" y="1022299"/>
                </a:cubicBezTo>
                <a:cubicBezTo>
                  <a:pt x="3726503" y="1194037"/>
                  <a:pt x="3665593" y="1352572"/>
                  <a:pt x="3722911" y="1584002"/>
                </a:cubicBezTo>
                <a:cubicBezTo>
                  <a:pt x="3780229" y="1815432"/>
                  <a:pt x="3716140" y="2048419"/>
                  <a:pt x="3722911" y="2196258"/>
                </a:cubicBezTo>
                <a:cubicBezTo>
                  <a:pt x="3729682" y="2344097"/>
                  <a:pt x="3720374" y="2574227"/>
                  <a:pt x="3722911" y="2707408"/>
                </a:cubicBezTo>
                <a:cubicBezTo>
                  <a:pt x="3725448" y="2840589"/>
                  <a:pt x="3671747" y="3196393"/>
                  <a:pt x="3722911" y="3370217"/>
                </a:cubicBezTo>
                <a:cubicBezTo>
                  <a:pt x="3774075" y="3544041"/>
                  <a:pt x="3681271" y="3678278"/>
                  <a:pt x="3722911" y="3982473"/>
                </a:cubicBezTo>
                <a:cubicBezTo>
                  <a:pt x="3764551" y="4286668"/>
                  <a:pt x="3699464" y="4270920"/>
                  <a:pt x="3722911" y="4544176"/>
                </a:cubicBezTo>
                <a:cubicBezTo>
                  <a:pt x="3746358" y="4817432"/>
                  <a:pt x="3705156" y="4868917"/>
                  <a:pt x="3722911" y="5055326"/>
                </a:cubicBezTo>
                <a:cubicBezTo>
                  <a:pt x="3589147" y="5087952"/>
                  <a:pt x="3410009" y="5004996"/>
                  <a:pt x="3116608" y="5055326"/>
                </a:cubicBezTo>
                <a:cubicBezTo>
                  <a:pt x="2823207" y="5105656"/>
                  <a:pt x="2814953" y="5022170"/>
                  <a:pt x="2621993" y="5055326"/>
                </a:cubicBezTo>
                <a:cubicBezTo>
                  <a:pt x="2429033" y="5088482"/>
                  <a:pt x="2260312" y="5030279"/>
                  <a:pt x="2127378" y="5055326"/>
                </a:cubicBezTo>
                <a:cubicBezTo>
                  <a:pt x="1994445" y="5080373"/>
                  <a:pt x="1823699" y="5014115"/>
                  <a:pt x="1521075" y="5055326"/>
                </a:cubicBezTo>
                <a:cubicBezTo>
                  <a:pt x="1218451" y="5096537"/>
                  <a:pt x="1187477" y="5030389"/>
                  <a:pt x="952002" y="5055326"/>
                </a:cubicBezTo>
                <a:cubicBezTo>
                  <a:pt x="716527" y="5080263"/>
                  <a:pt x="354542" y="4975754"/>
                  <a:pt x="0" y="5055326"/>
                </a:cubicBezTo>
                <a:cubicBezTo>
                  <a:pt x="-50276" y="4786001"/>
                  <a:pt x="38021" y="4707317"/>
                  <a:pt x="0" y="4493623"/>
                </a:cubicBezTo>
                <a:cubicBezTo>
                  <a:pt x="-38021" y="4279929"/>
                  <a:pt x="49350" y="4127457"/>
                  <a:pt x="0" y="3931920"/>
                </a:cubicBezTo>
                <a:cubicBezTo>
                  <a:pt x="-49350" y="3736383"/>
                  <a:pt x="5180" y="3581614"/>
                  <a:pt x="0" y="3319664"/>
                </a:cubicBezTo>
                <a:cubicBezTo>
                  <a:pt x="-5180" y="3057714"/>
                  <a:pt x="41504" y="3002143"/>
                  <a:pt x="0" y="2707408"/>
                </a:cubicBezTo>
                <a:cubicBezTo>
                  <a:pt x="-41504" y="2412673"/>
                  <a:pt x="31899" y="2178393"/>
                  <a:pt x="0" y="2044599"/>
                </a:cubicBezTo>
                <a:cubicBezTo>
                  <a:pt x="-31899" y="1910805"/>
                  <a:pt x="11698" y="1738623"/>
                  <a:pt x="0" y="1634555"/>
                </a:cubicBezTo>
                <a:cubicBezTo>
                  <a:pt x="-11698" y="1530487"/>
                  <a:pt x="6498" y="1306493"/>
                  <a:pt x="0" y="1173959"/>
                </a:cubicBezTo>
                <a:cubicBezTo>
                  <a:pt x="-6498" y="1041425"/>
                  <a:pt x="18148" y="915516"/>
                  <a:pt x="0" y="713363"/>
                </a:cubicBezTo>
                <a:cubicBezTo>
                  <a:pt x="-18148" y="511210"/>
                  <a:pt x="80268" y="153239"/>
                  <a:pt x="0" y="0"/>
                </a:cubicBezTo>
                <a:close/>
              </a:path>
              <a:path w="3722911" h="5055326" stroke="0" extrusionOk="0">
                <a:moveTo>
                  <a:pt x="0" y="0"/>
                </a:moveTo>
                <a:cubicBezTo>
                  <a:pt x="149500" y="-50039"/>
                  <a:pt x="326539" y="35558"/>
                  <a:pt x="494615" y="0"/>
                </a:cubicBezTo>
                <a:cubicBezTo>
                  <a:pt x="662692" y="-35558"/>
                  <a:pt x="763416" y="49311"/>
                  <a:pt x="914772" y="0"/>
                </a:cubicBezTo>
                <a:cubicBezTo>
                  <a:pt x="1066128" y="-49311"/>
                  <a:pt x="1201115" y="50987"/>
                  <a:pt x="1483846" y="0"/>
                </a:cubicBezTo>
                <a:cubicBezTo>
                  <a:pt x="1766577" y="-50987"/>
                  <a:pt x="1854671" y="28067"/>
                  <a:pt x="2090149" y="0"/>
                </a:cubicBezTo>
                <a:cubicBezTo>
                  <a:pt x="2325627" y="-28067"/>
                  <a:pt x="2322807" y="48284"/>
                  <a:pt x="2510306" y="0"/>
                </a:cubicBezTo>
                <a:cubicBezTo>
                  <a:pt x="2697805" y="-48284"/>
                  <a:pt x="2892794" y="22740"/>
                  <a:pt x="3079379" y="0"/>
                </a:cubicBezTo>
                <a:cubicBezTo>
                  <a:pt x="3265964" y="-22740"/>
                  <a:pt x="3476274" y="40670"/>
                  <a:pt x="3722911" y="0"/>
                </a:cubicBezTo>
                <a:cubicBezTo>
                  <a:pt x="3757061" y="130130"/>
                  <a:pt x="3674688" y="264350"/>
                  <a:pt x="3722911" y="511150"/>
                </a:cubicBezTo>
                <a:cubicBezTo>
                  <a:pt x="3771134" y="757950"/>
                  <a:pt x="3704324" y="836048"/>
                  <a:pt x="3722911" y="971746"/>
                </a:cubicBezTo>
                <a:cubicBezTo>
                  <a:pt x="3741498" y="1107444"/>
                  <a:pt x="3715158" y="1262027"/>
                  <a:pt x="3722911" y="1482896"/>
                </a:cubicBezTo>
                <a:cubicBezTo>
                  <a:pt x="3730664" y="1703765"/>
                  <a:pt x="3683503" y="1821056"/>
                  <a:pt x="3722911" y="2095152"/>
                </a:cubicBezTo>
                <a:cubicBezTo>
                  <a:pt x="3762319" y="2369248"/>
                  <a:pt x="3661015" y="2447259"/>
                  <a:pt x="3722911" y="2707408"/>
                </a:cubicBezTo>
                <a:cubicBezTo>
                  <a:pt x="3784807" y="2967557"/>
                  <a:pt x="3676439" y="3015585"/>
                  <a:pt x="3722911" y="3269111"/>
                </a:cubicBezTo>
                <a:cubicBezTo>
                  <a:pt x="3769383" y="3522637"/>
                  <a:pt x="3701616" y="3475218"/>
                  <a:pt x="3722911" y="3679154"/>
                </a:cubicBezTo>
                <a:cubicBezTo>
                  <a:pt x="3744206" y="3883090"/>
                  <a:pt x="3678736" y="3948282"/>
                  <a:pt x="3722911" y="4139750"/>
                </a:cubicBezTo>
                <a:cubicBezTo>
                  <a:pt x="3767086" y="4331218"/>
                  <a:pt x="3623099" y="4732170"/>
                  <a:pt x="3722911" y="5055326"/>
                </a:cubicBezTo>
                <a:cubicBezTo>
                  <a:pt x="3516847" y="5116801"/>
                  <a:pt x="3331762" y="5021298"/>
                  <a:pt x="3153837" y="5055326"/>
                </a:cubicBezTo>
                <a:cubicBezTo>
                  <a:pt x="2975912" y="5089354"/>
                  <a:pt x="2883563" y="5036377"/>
                  <a:pt x="2659222" y="5055326"/>
                </a:cubicBezTo>
                <a:cubicBezTo>
                  <a:pt x="2434882" y="5074275"/>
                  <a:pt x="2311685" y="5014148"/>
                  <a:pt x="2090149" y="5055326"/>
                </a:cubicBezTo>
                <a:cubicBezTo>
                  <a:pt x="1868613" y="5096504"/>
                  <a:pt x="1794097" y="5016080"/>
                  <a:pt x="1595533" y="5055326"/>
                </a:cubicBezTo>
                <a:cubicBezTo>
                  <a:pt x="1396969" y="5094572"/>
                  <a:pt x="1234560" y="5054839"/>
                  <a:pt x="1138147" y="5055326"/>
                </a:cubicBezTo>
                <a:cubicBezTo>
                  <a:pt x="1041734" y="5055813"/>
                  <a:pt x="897151" y="5017453"/>
                  <a:pt x="717990" y="5055326"/>
                </a:cubicBezTo>
                <a:cubicBezTo>
                  <a:pt x="538829" y="5093199"/>
                  <a:pt x="150734" y="4975888"/>
                  <a:pt x="0" y="5055326"/>
                </a:cubicBezTo>
                <a:cubicBezTo>
                  <a:pt x="-39167" y="4867146"/>
                  <a:pt x="14128" y="4676761"/>
                  <a:pt x="0" y="4544176"/>
                </a:cubicBezTo>
                <a:cubicBezTo>
                  <a:pt x="-14128" y="4411591"/>
                  <a:pt x="10181" y="4186213"/>
                  <a:pt x="0" y="3931920"/>
                </a:cubicBezTo>
                <a:cubicBezTo>
                  <a:pt x="-10181" y="3677627"/>
                  <a:pt x="34055" y="3690143"/>
                  <a:pt x="0" y="3521877"/>
                </a:cubicBezTo>
                <a:cubicBezTo>
                  <a:pt x="-34055" y="3353611"/>
                  <a:pt x="55217" y="3256196"/>
                  <a:pt x="0" y="3010727"/>
                </a:cubicBezTo>
                <a:cubicBezTo>
                  <a:pt x="-55217" y="2765258"/>
                  <a:pt x="40942" y="2550025"/>
                  <a:pt x="0" y="2398471"/>
                </a:cubicBezTo>
                <a:cubicBezTo>
                  <a:pt x="-40942" y="2246917"/>
                  <a:pt x="49756" y="2079313"/>
                  <a:pt x="0" y="1836768"/>
                </a:cubicBezTo>
                <a:cubicBezTo>
                  <a:pt x="-49756" y="1594223"/>
                  <a:pt x="18345" y="1603058"/>
                  <a:pt x="0" y="1426725"/>
                </a:cubicBezTo>
                <a:cubicBezTo>
                  <a:pt x="-18345" y="1250392"/>
                  <a:pt x="7538" y="1002794"/>
                  <a:pt x="0" y="814469"/>
                </a:cubicBezTo>
                <a:cubicBezTo>
                  <a:pt x="-7538" y="626144"/>
                  <a:pt x="36749" y="195665"/>
                  <a:pt x="0" y="0"/>
                </a:cubicBezTo>
                <a:close/>
              </a:path>
            </a:pathLst>
          </a:custGeom>
          <a:ln>
            <a:solidFill>
              <a:srgbClr val="801835"/>
            </a:solidFill>
            <a:extLst>
              <a:ext uri="{C807C97D-BFC1-408E-A445-0C87EB9F89A2}">
                <ask:lineSketchStyleProps xmlns:ask="http://schemas.microsoft.com/office/drawing/2018/sketchyshapes" sd="29375787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10" name="Picture 9" descr="A black rectangular object with small metal pins&#10;&#10;Description automatically generated with medium confidence">
            <a:extLst>
              <a:ext uri="{FF2B5EF4-FFF2-40B4-BE49-F238E27FC236}">
                <a16:creationId xmlns:a16="http://schemas.microsoft.com/office/drawing/2014/main" id="{0C40F143-1E58-67DE-0FC1-581F5FCAB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73" y="2020121"/>
            <a:ext cx="5055327" cy="3791495"/>
          </a:xfrm>
          <a:custGeom>
            <a:avLst/>
            <a:gdLst>
              <a:gd name="connsiteX0" fmla="*/ 0 w 5055327"/>
              <a:gd name="connsiteY0" fmla="*/ 0 h 3791495"/>
              <a:gd name="connsiteX1" fmla="*/ 561703 w 5055327"/>
              <a:gd name="connsiteY1" fmla="*/ 0 h 3791495"/>
              <a:gd name="connsiteX2" fmla="*/ 1224513 w 5055327"/>
              <a:gd name="connsiteY2" fmla="*/ 0 h 3791495"/>
              <a:gd name="connsiteX3" fmla="*/ 1887322 w 5055327"/>
              <a:gd name="connsiteY3" fmla="*/ 0 h 3791495"/>
              <a:gd name="connsiteX4" fmla="*/ 2398472 w 5055327"/>
              <a:gd name="connsiteY4" fmla="*/ 0 h 3791495"/>
              <a:gd name="connsiteX5" fmla="*/ 2808515 w 5055327"/>
              <a:gd name="connsiteY5" fmla="*/ 0 h 3791495"/>
              <a:gd name="connsiteX6" fmla="*/ 3420771 w 5055327"/>
              <a:gd name="connsiteY6" fmla="*/ 0 h 3791495"/>
              <a:gd name="connsiteX7" fmla="*/ 3881368 w 5055327"/>
              <a:gd name="connsiteY7" fmla="*/ 0 h 3791495"/>
              <a:gd name="connsiteX8" fmla="*/ 4493624 w 5055327"/>
              <a:gd name="connsiteY8" fmla="*/ 0 h 3791495"/>
              <a:gd name="connsiteX9" fmla="*/ 5055327 w 5055327"/>
              <a:gd name="connsiteY9" fmla="*/ 0 h 3791495"/>
              <a:gd name="connsiteX10" fmla="*/ 5055327 w 5055327"/>
              <a:gd name="connsiteY10" fmla="*/ 541642 h 3791495"/>
              <a:gd name="connsiteX11" fmla="*/ 5055327 w 5055327"/>
              <a:gd name="connsiteY11" fmla="*/ 1159114 h 3791495"/>
              <a:gd name="connsiteX12" fmla="*/ 5055327 w 5055327"/>
              <a:gd name="connsiteY12" fmla="*/ 1700756 h 3791495"/>
              <a:gd name="connsiteX13" fmla="*/ 5055327 w 5055327"/>
              <a:gd name="connsiteY13" fmla="*/ 2166569 h 3791495"/>
              <a:gd name="connsiteX14" fmla="*/ 5055327 w 5055327"/>
              <a:gd name="connsiteY14" fmla="*/ 2784041 h 3791495"/>
              <a:gd name="connsiteX15" fmla="*/ 5055327 w 5055327"/>
              <a:gd name="connsiteY15" fmla="*/ 3325683 h 3791495"/>
              <a:gd name="connsiteX16" fmla="*/ 5055327 w 5055327"/>
              <a:gd name="connsiteY16" fmla="*/ 3791495 h 3791495"/>
              <a:gd name="connsiteX17" fmla="*/ 4645284 w 5055327"/>
              <a:gd name="connsiteY17" fmla="*/ 3791495 h 3791495"/>
              <a:gd name="connsiteX18" fmla="*/ 4033028 w 5055327"/>
              <a:gd name="connsiteY18" fmla="*/ 3791495 h 3791495"/>
              <a:gd name="connsiteX19" fmla="*/ 3471325 w 5055327"/>
              <a:gd name="connsiteY19" fmla="*/ 3791495 h 3791495"/>
              <a:gd name="connsiteX20" fmla="*/ 3061281 w 5055327"/>
              <a:gd name="connsiteY20" fmla="*/ 3791495 h 3791495"/>
              <a:gd name="connsiteX21" fmla="*/ 2651238 w 5055327"/>
              <a:gd name="connsiteY21" fmla="*/ 3791495 h 3791495"/>
              <a:gd name="connsiteX22" fmla="*/ 1988429 w 5055327"/>
              <a:gd name="connsiteY22" fmla="*/ 3791495 h 3791495"/>
              <a:gd name="connsiteX23" fmla="*/ 1426726 w 5055327"/>
              <a:gd name="connsiteY23" fmla="*/ 3791495 h 3791495"/>
              <a:gd name="connsiteX24" fmla="*/ 865023 w 5055327"/>
              <a:gd name="connsiteY24" fmla="*/ 3791495 h 3791495"/>
              <a:gd name="connsiteX25" fmla="*/ 0 w 5055327"/>
              <a:gd name="connsiteY25" fmla="*/ 3791495 h 3791495"/>
              <a:gd name="connsiteX26" fmla="*/ 0 w 5055327"/>
              <a:gd name="connsiteY26" fmla="*/ 3249853 h 3791495"/>
              <a:gd name="connsiteX27" fmla="*/ 0 w 5055327"/>
              <a:gd name="connsiteY27" fmla="*/ 2670296 h 3791495"/>
              <a:gd name="connsiteX28" fmla="*/ 0 w 5055327"/>
              <a:gd name="connsiteY28" fmla="*/ 2052824 h 3791495"/>
              <a:gd name="connsiteX29" fmla="*/ 0 w 5055327"/>
              <a:gd name="connsiteY29" fmla="*/ 1549097 h 3791495"/>
              <a:gd name="connsiteX30" fmla="*/ 0 w 5055327"/>
              <a:gd name="connsiteY30" fmla="*/ 1045369 h 3791495"/>
              <a:gd name="connsiteX31" fmla="*/ 0 w 5055327"/>
              <a:gd name="connsiteY31" fmla="*/ 617472 h 3791495"/>
              <a:gd name="connsiteX32" fmla="*/ 0 w 5055327"/>
              <a:gd name="connsiteY32" fmla="*/ 0 h 3791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055327" h="3791495" fill="none" extrusionOk="0">
                <a:moveTo>
                  <a:pt x="0" y="0"/>
                </a:moveTo>
                <a:cubicBezTo>
                  <a:pt x="162218" y="-63104"/>
                  <a:pt x="366474" y="37131"/>
                  <a:pt x="561703" y="0"/>
                </a:cubicBezTo>
                <a:cubicBezTo>
                  <a:pt x="756932" y="-37131"/>
                  <a:pt x="981323" y="46803"/>
                  <a:pt x="1224513" y="0"/>
                </a:cubicBezTo>
                <a:cubicBezTo>
                  <a:pt x="1467703" y="-46803"/>
                  <a:pt x="1658223" y="78090"/>
                  <a:pt x="1887322" y="0"/>
                </a:cubicBezTo>
                <a:cubicBezTo>
                  <a:pt x="2116421" y="-78090"/>
                  <a:pt x="2280993" y="44916"/>
                  <a:pt x="2398472" y="0"/>
                </a:cubicBezTo>
                <a:cubicBezTo>
                  <a:pt x="2515951" y="-44916"/>
                  <a:pt x="2677313" y="36016"/>
                  <a:pt x="2808515" y="0"/>
                </a:cubicBezTo>
                <a:cubicBezTo>
                  <a:pt x="2939717" y="-36016"/>
                  <a:pt x="3139187" y="10776"/>
                  <a:pt x="3420771" y="0"/>
                </a:cubicBezTo>
                <a:cubicBezTo>
                  <a:pt x="3702355" y="-10776"/>
                  <a:pt x="3775588" y="14878"/>
                  <a:pt x="3881368" y="0"/>
                </a:cubicBezTo>
                <a:cubicBezTo>
                  <a:pt x="3987148" y="-14878"/>
                  <a:pt x="4221294" y="10059"/>
                  <a:pt x="4493624" y="0"/>
                </a:cubicBezTo>
                <a:cubicBezTo>
                  <a:pt x="4765954" y="-10059"/>
                  <a:pt x="4825916" y="53558"/>
                  <a:pt x="5055327" y="0"/>
                </a:cubicBezTo>
                <a:cubicBezTo>
                  <a:pt x="5099258" y="195232"/>
                  <a:pt x="5050445" y="356200"/>
                  <a:pt x="5055327" y="541642"/>
                </a:cubicBezTo>
                <a:cubicBezTo>
                  <a:pt x="5060209" y="727084"/>
                  <a:pt x="4984732" y="884414"/>
                  <a:pt x="5055327" y="1159114"/>
                </a:cubicBezTo>
                <a:cubicBezTo>
                  <a:pt x="5125922" y="1433814"/>
                  <a:pt x="5043568" y="1587848"/>
                  <a:pt x="5055327" y="1700756"/>
                </a:cubicBezTo>
                <a:cubicBezTo>
                  <a:pt x="5067086" y="1813664"/>
                  <a:pt x="5029206" y="2037838"/>
                  <a:pt x="5055327" y="2166569"/>
                </a:cubicBezTo>
                <a:cubicBezTo>
                  <a:pt x="5081448" y="2295300"/>
                  <a:pt x="5011276" y="2642668"/>
                  <a:pt x="5055327" y="2784041"/>
                </a:cubicBezTo>
                <a:cubicBezTo>
                  <a:pt x="5099378" y="2925414"/>
                  <a:pt x="4997684" y="3172743"/>
                  <a:pt x="5055327" y="3325683"/>
                </a:cubicBezTo>
                <a:cubicBezTo>
                  <a:pt x="5112970" y="3478623"/>
                  <a:pt x="5035458" y="3601622"/>
                  <a:pt x="5055327" y="3791495"/>
                </a:cubicBezTo>
                <a:cubicBezTo>
                  <a:pt x="4861067" y="3826392"/>
                  <a:pt x="4828091" y="3788676"/>
                  <a:pt x="4645284" y="3791495"/>
                </a:cubicBezTo>
                <a:cubicBezTo>
                  <a:pt x="4462477" y="3794314"/>
                  <a:pt x="4284151" y="3742934"/>
                  <a:pt x="4033028" y="3791495"/>
                </a:cubicBezTo>
                <a:cubicBezTo>
                  <a:pt x="3781905" y="3840056"/>
                  <a:pt x="3693602" y="3759387"/>
                  <a:pt x="3471325" y="3791495"/>
                </a:cubicBezTo>
                <a:cubicBezTo>
                  <a:pt x="3249048" y="3823603"/>
                  <a:pt x="3156628" y="3760042"/>
                  <a:pt x="3061281" y="3791495"/>
                </a:cubicBezTo>
                <a:cubicBezTo>
                  <a:pt x="2965934" y="3822948"/>
                  <a:pt x="2819351" y="3754437"/>
                  <a:pt x="2651238" y="3791495"/>
                </a:cubicBezTo>
                <a:cubicBezTo>
                  <a:pt x="2483125" y="3828553"/>
                  <a:pt x="2189198" y="3722592"/>
                  <a:pt x="1988429" y="3791495"/>
                </a:cubicBezTo>
                <a:cubicBezTo>
                  <a:pt x="1787660" y="3860398"/>
                  <a:pt x="1598845" y="3747724"/>
                  <a:pt x="1426726" y="3791495"/>
                </a:cubicBezTo>
                <a:cubicBezTo>
                  <a:pt x="1254607" y="3835266"/>
                  <a:pt x="977466" y="3749188"/>
                  <a:pt x="865023" y="3791495"/>
                </a:cubicBezTo>
                <a:cubicBezTo>
                  <a:pt x="752580" y="3833802"/>
                  <a:pt x="361239" y="3781650"/>
                  <a:pt x="0" y="3791495"/>
                </a:cubicBezTo>
                <a:cubicBezTo>
                  <a:pt x="-48317" y="3630234"/>
                  <a:pt x="45237" y="3358413"/>
                  <a:pt x="0" y="3249853"/>
                </a:cubicBezTo>
                <a:cubicBezTo>
                  <a:pt x="-45237" y="3141293"/>
                  <a:pt x="60258" y="2956167"/>
                  <a:pt x="0" y="2670296"/>
                </a:cubicBezTo>
                <a:cubicBezTo>
                  <a:pt x="-60258" y="2384425"/>
                  <a:pt x="54092" y="2341618"/>
                  <a:pt x="0" y="2052824"/>
                </a:cubicBezTo>
                <a:cubicBezTo>
                  <a:pt x="-54092" y="1764030"/>
                  <a:pt x="60210" y="1673369"/>
                  <a:pt x="0" y="1549097"/>
                </a:cubicBezTo>
                <a:cubicBezTo>
                  <a:pt x="-60210" y="1424825"/>
                  <a:pt x="43712" y="1252013"/>
                  <a:pt x="0" y="1045369"/>
                </a:cubicBezTo>
                <a:cubicBezTo>
                  <a:pt x="-43712" y="838725"/>
                  <a:pt x="40357" y="809694"/>
                  <a:pt x="0" y="617472"/>
                </a:cubicBezTo>
                <a:cubicBezTo>
                  <a:pt x="-40357" y="425250"/>
                  <a:pt x="49230" y="287345"/>
                  <a:pt x="0" y="0"/>
                </a:cubicBezTo>
                <a:close/>
              </a:path>
              <a:path w="5055327" h="3791495" stroke="0" extrusionOk="0">
                <a:moveTo>
                  <a:pt x="0" y="0"/>
                </a:moveTo>
                <a:cubicBezTo>
                  <a:pt x="163362" y="-22231"/>
                  <a:pt x="425755" y="30982"/>
                  <a:pt x="612256" y="0"/>
                </a:cubicBezTo>
                <a:cubicBezTo>
                  <a:pt x="798757" y="-30982"/>
                  <a:pt x="871323" y="35034"/>
                  <a:pt x="1022299" y="0"/>
                </a:cubicBezTo>
                <a:cubicBezTo>
                  <a:pt x="1173275" y="-35034"/>
                  <a:pt x="1354988" y="4711"/>
                  <a:pt x="1482896" y="0"/>
                </a:cubicBezTo>
                <a:cubicBezTo>
                  <a:pt x="1610804" y="-4711"/>
                  <a:pt x="1810306" y="28278"/>
                  <a:pt x="1892939" y="0"/>
                </a:cubicBezTo>
                <a:cubicBezTo>
                  <a:pt x="1975572" y="-28278"/>
                  <a:pt x="2284538" y="5112"/>
                  <a:pt x="2404089" y="0"/>
                </a:cubicBezTo>
                <a:cubicBezTo>
                  <a:pt x="2523640" y="-5112"/>
                  <a:pt x="2799207" y="34940"/>
                  <a:pt x="2915239" y="0"/>
                </a:cubicBezTo>
                <a:cubicBezTo>
                  <a:pt x="3031271" y="-34940"/>
                  <a:pt x="3358572" y="24257"/>
                  <a:pt x="3527495" y="0"/>
                </a:cubicBezTo>
                <a:cubicBezTo>
                  <a:pt x="3696418" y="-24257"/>
                  <a:pt x="3905985" y="21171"/>
                  <a:pt x="4089198" y="0"/>
                </a:cubicBezTo>
                <a:cubicBezTo>
                  <a:pt x="4272411" y="-21171"/>
                  <a:pt x="4597543" y="78019"/>
                  <a:pt x="5055327" y="0"/>
                </a:cubicBezTo>
                <a:cubicBezTo>
                  <a:pt x="5057984" y="223817"/>
                  <a:pt x="5011170" y="279615"/>
                  <a:pt x="5055327" y="465812"/>
                </a:cubicBezTo>
                <a:cubicBezTo>
                  <a:pt x="5099484" y="652009"/>
                  <a:pt x="5048030" y="753333"/>
                  <a:pt x="5055327" y="893710"/>
                </a:cubicBezTo>
                <a:cubicBezTo>
                  <a:pt x="5062624" y="1034087"/>
                  <a:pt x="4999254" y="1187674"/>
                  <a:pt x="5055327" y="1473267"/>
                </a:cubicBezTo>
                <a:cubicBezTo>
                  <a:pt x="5111400" y="1758860"/>
                  <a:pt x="4998745" y="1859224"/>
                  <a:pt x="5055327" y="2090739"/>
                </a:cubicBezTo>
                <a:cubicBezTo>
                  <a:pt x="5111909" y="2322254"/>
                  <a:pt x="5028011" y="2529812"/>
                  <a:pt x="5055327" y="2708211"/>
                </a:cubicBezTo>
                <a:cubicBezTo>
                  <a:pt x="5082643" y="2886610"/>
                  <a:pt x="5029421" y="3136867"/>
                  <a:pt x="5055327" y="3325683"/>
                </a:cubicBezTo>
                <a:cubicBezTo>
                  <a:pt x="5081233" y="3514499"/>
                  <a:pt x="5030452" y="3617417"/>
                  <a:pt x="5055327" y="3791495"/>
                </a:cubicBezTo>
                <a:cubicBezTo>
                  <a:pt x="4803575" y="3849881"/>
                  <a:pt x="4786483" y="3767053"/>
                  <a:pt x="4544177" y="3791495"/>
                </a:cubicBezTo>
                <a:cubicBezTo>
                  <a:pt x="4301871" y="3815937"/>
                  <a:pt x="4235478" y="3774526"/>
                  <a:pt x="4083581" y="3791495"/>
                </a:cubicBezTo>
                <a:cubicBezTo>
                  <a:pt x="3931684" y="3808464"/>
                  <a:pt x="3691925" y="3785414"/>
                  <a:pt x="3420771" y="3791495"/>
                </a:cubicBezTo>
                <a:cubicBezTo>
                  <a:pt x="3149617" y="3797576"/>
                  <a:pt x="3010191" y="3752916"/>
                  <a:pt x="2859068" y="3791495"/>
                </a:cubicBezTo>
                <a:cubicBezTo>
                  <a:pt x="2707945" y="3830074"/>
                  <a:pt x="2506822" y="3779665"/>
                  <a:pt x="2398472" y="3791495"/>
                </a:cubicBezTo>
                <a:cubicBezTo>
                  <a:pt x="2290122" y="3803325"/>
                  <a:pt x="2014990" y="3741382"/>
                  <a:pt x="1887322" y="3791495"/>
                </a:cubicBezTo>
                <a:cubicBezTo>
                  <a:pt x="1759654" y="3841608"/>
                  <a:pt x="1657021" y="3773441"/>
                  <a:pt x="1426726" y="3791495"/>
                </a:cubicBezTo>
                <a:cubicBezTo>
                  <a:pt x="1196431" y="3809549"/>
                  <a:pt x="1096153" y="3761436"/>
                  <a:pt x="966129" y="3791495"/>
                </a:cubicBezTo>
                <a:cubicBezTo>
                  <a:pt x="836105" y="3821554"/>
                  <a:pt x="323195" y="3771388"/>
                  <a:pt x="0" y="3791495"/>
                </a:cubicBezTo>
                <a:cubicBezTo>
                  <a:pt x="-22411" y="3519075"/>
                  <a:pt x="56852" y="3352378"/>
                  <a:pt x="0" y="3211938"/>
                </a:cubicBezTo>
                <a:cubicBezTo>
                  <a:pt x="-56852" y="3071498"/>
                  <a:pt x="10630" y="2906075"/>
                  <a:pt x="0" y="2708211"/>
                </a:cubicBezTo>
                <a:cubicBezTo>
                  <a:pt x="-10630" y="2510347"/>
                  <a:pt x="60196" y="2295723"/>
                  <a:pt x="0" y="2166569"/>
                </a:cubicBezTo>
                <a:cubicBezTo>
                  <a:pt x="-60196" y="2037415"/>
                  <a:pt x="8456" y="1753378"/>
                  <a:pt x="0" y="1587011"/>
                </a:cubicBezTo>
                <a:cubicBezTo>
                  <a:pt x="-8456" y="1420644"/>
                  <a:pt x="23330" y="1148191"/>
                  <a:pt x="0" y="1007454"/>
                </a:cubicBezTo>
                <a:cubicBezTo>
                  <a:pt x="-23330" y="866717"/>
                  <a:pt x="5549" y="477304"/>
                  <a:pt x="0" y="0"/>
                </a:cubicBezTo>
                <a:close/>
              </a:path>
            </a:pathLst>
          </a:custGeom>
          <a:ln>
            <a:solidFill>
              <a:srgbClr val="801835"/>
            </a:solidFill>
            <a:extLst>
              <a:ext uri="{C807C97D-BFC1-408E-A445-0C87EB9F89A2}">
                <ask:lineSketchStyleProps xmlns:ask="http://schemas.microsoft.com/office/drawing/2018/sketchyshapes" sd="380029515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77996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ows of prescription bottles on a shelf">
            <a:extLst>
              <a:ext uri="{FF2B5EF4-FFF2-40B4-BE49-F238E27FC236}">
                <a16:creationId xmlns:a16="http://schemas.microsoft.com/office/drawing/2014/main" id="{3C513470-24DC-84B8-B457-07195C172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6" b="31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F3BDD5E-E261-8E39-BDA0-0811EABFBD78}"/>
              </a:ext>
            </a:extLst>
          </p:cNvPr>
          <p:cNvSpPr/>
          <p:nvPr/>
        </p:nvSpPr>
        <p:spPr>
          <a:xfrm>
            <a:off x="-15594" y="-12700"/>
            <a:ext cx="12206070" cy="6870254"/>
          </a:xfrm>
          <a:prstGeom prst="rect">
            <a:avLst/>
          </a:prstGeom>
          <a:solidFill>
            <a:srgbClr val="263D3B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185F6-7CAD-F80F-5E01-5FF5AEFC8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778" y="571530"/>
            <a:ext cx="7101114" cy="54405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BCE5E4"/>
                </a:solidFill>
                <a:latin typeface="Arial Black" panose="020B0A04020102020204" pitchFamily="34" charset="0"/>
              </a:rPr>
              <a:t>Hardware components</a:t>
            </a:r>
            <a:endParaRPr lang="en-US" sz="2200" dirty="0">
              <a:solidFill>
                <a:srgbClr val="BCE5E4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 descr="A small blue circuit board&#10;&#10;Description automatically generated">
            <a:extLst>
              <a:ext uri="{FF2B5EF4-FFF2-40B4-BE49-F238E27FC236}">
                <a16:creationId xmlns:a16="http://schemas.microsoft.com/office/drawing/2014/main" id="{9396B605-89C5-1636-0E7B-1D38201B53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0" t="12408" r="24074" b="12963"/>
          <a:stretch/>
        </p:blipFill>
        <p:spPr>
          <a:xfrm rot="5400000">
            <a:off x="2078628" y="1035050"/>
            <a:ext cx="2692400" cy="5118100"/>
          </a:xfrm>
          <a:custGeom>
            <a:avLst/>
            <a:gdLst>
              <a:gd name="connsiteX0" fmla="*/ 0 w 2692400"/>
              <a:gd name="connsiteY0" fmla="*/ 0 h 5118100"/>
              <a:gd name="connsiteX1" fmla="*/ 565404 w 2692400"/>
              <a:gd name="connsiteY1" fmla="*/ 0 h 5118100"/>
              <a:gd name="connsiteX2" fmla="*/ 1157732 w 2692400"/>
              <a:gd name="connsiteY2" fmla="*/ 0 h 5118100"/>
              <a:gd name="connsiteX3" fmla="*/ 1696212 w 2692400"/>
              <a:gd name="connsiteY3" fmla="*/ 0 h 5118100"/>
              <a:gd name="connsiteX4" fmla="*/ 2692400 w 2692400"/>
              <a:gd name="connsiteY4" fmla="*/ 0 h 5118100"/>
              <a:gd name="connsiteX5" fmla="*/ 2692400 w 2692400"/>
              <a:gd name="connsiteY5" fmla="*/ 415135 h 5118100"/>
              <a:gd name="connsiteX6" fmla="*/ 2692400 w 2692400"/>
              <a:gd name="connsiteY6" fmla="*/ 983813 h 5118100"/>
              <a:gd name="connsiteX7" fmla="*/ 2692400 w 2692400"/>
              <a:gd name="connsiteY7" fmla="*/ 1501309 h 5118100"/>
              <a:gd name="connsiteX8" fmla="*/ 2692400 w 2692400"/>
              <a:gd name="connsiteY8" fmla="*/ 2069987 h 5118100"/>
              <a:gd name="connsiteX9" fmla="*/ 2692400 w 2692400"/>
              <a:gd name="connsiteY9" fmla="*/ 2536303 h 5118100"/>
              <a:gd name="connsiteX10" fmla="*/ 2692400 w 2692400"/>
              <a:gd name="connsiteY10" fmla="*/ 2951438 h 5118100"/>
              <a:gd name="connsiteX11" fmla="*/ 2692400 w 2692400"/>
              <a:gd name="connsiteY11" fmla="*/ 3622477 h 5118100"/>
              <a:gd name="connsiteX12" fmla="*/ 2692400 w 2692400"/>
              <a:gd name="connsiteY12" fmla="*/ 4242336 h 5118100"/>
              <a:gd name="connsiteX13" fmla="*/ 2692400 w 2692400"/>
              <a:gd name="connsiteY13" fmla="*/ 5118100 h 5118100"/>
              <a:gd name="connsiteX14" fmla="*/ 2126996 w 2692400"/>
              <a:gd name="connsiteY14" fmla="*/ 5118100 h 5118100"/>
              <a:gd name="connsiteX15" fmla="*/ 1615440 w 2692400"/>
              <a:gd name="connsiteY15" fmla="*/ 5118100 h 5118100"/>
              <a:gd name="connsiteX16" fmla="*/ 1050036 w 2692400"/>
              <a:gd name="connsiteY16" fmla="*/ 5118100 h 5118100"/>
              <a:gd name="connsiteX17" fmla="*/ 592328 w 2692400"/>
              <a:gd name="connsiteY17" fmla="*/ 5118100 h 5118100"/>
              <a:gd name="connsiteX18" fmla="*/ 0 w 2692400"/>
              <a:gd name="connsiteY18" fmla="*/ 5118100 h 5118100"/>
              <a:gd name="connsiteX19" fmla="*/ 0 w 2692400"/>
              <a:gd name="connsiteY19" fmla="*/ 4447060 h 5118100"/>
              <a:gd name="connsiteX20" fmla="*/ 0 w 2692400"/>
              <a:gd name="connsiteY20" fmla="*/ 3776020 h 5118100"/>
              <a:gd name="connsiteX21" fmla="*/ 0 w 2692400"/>
              <a:gd name="connsiteY21" fmla="*/ 3104981 h 5118100"/>
              <a:gd name="connsiteX22" fmla="*/ 0 w 2692400"/>
              <a:gd name="connsiteY22" fmla="*/ 2587484 h 5118100"/>
              <a:gd name="connsiteX23" fmla="*/ 0 w 2692400"/>
              <a:gd name="connsiteY23" fmla="*/ 1967625 h 5118100"/>
              <a:gd name="connsiteX24" fmla="*/ 0 w 2692400"/>
              <a:gd name="connsiteY24" fmla="*/ 1296585 h 5118100"/>
              <a:gd name="connsiteX25" fmla="*/ 0 w 2692400"/>
              <a:gd name="connsiteY25" fmla="*/ 625546 h 5118100"/>
              <a:gd name="connsiteX26" fmla="*/ 0 w 2692400"/>
              <a:gd name="connsiteY26" fmla="*/ 0 h 511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92400" h="5118100" fill="none" extrusionOk="0">
                <a:moveTo>
                  <a:pt x="0" y="0"/>
                </a:moveTo>
                <a:cubicBezTo>
                  <a:pt x="269617" y="-37138"/>
                  <a:pt x="404614" y="62478"/>
                  <a:pt x="565404" y="0"/>
                </a:cubicBezTo>
                <a:cubicBezTo>
                  <a:pt x="726194" y="-62478"/>
                  <a:pt x="937950" y="54613"/>
                  <a:pt x="1157732" y="0"/>
                </a:cubicBezTo>
                <a:cubicBezTo>
                  <a:pt x="1377514" y="-54613"/>
                  <a:pt x="1523183" y="21242"/>
                  <a:pt x="1696212" y="0"/>
                </a:cubicBezTo>
                <a:cubicBezTo>
                  <a:pt x="1869241" y="-21242"/>
                  <a:pt x="2304079" y="879"/>
                  <a:pt x="2692400" y="0"/>
                </a:cubicBezTo>
                <a:cubicBezTo>
                  <a:pt x="2708935" y="134971"/>
                  <a:pt x="2689950" y="247753"/>
                  <a:pt x="2692400" y="415135"/>
                </a:cubicBezTo>
                <a:cubicBezTo>
                  <a:pt x="2694850" y="582518"/>
                  <a:pt x="2647909" y="738803"/>
                  <a:pt x="2692400" y="983813"/>
                </a:cubicBezTo>
                <a:cubicBezTo>
                  <a:pt x="2736891" y="1228823"/>
                  <a:pt x="2673909" y="1387896"/>
                  <a:pt x="2692400" y="1501309"/>
                </a:cubicBezTo>
                <a:cubicBezTo>
                  <a:pt x="2710891" y="1614722"/>
                  <a:pt x="2660350" y="1845884"/>
                  <a:pt x="2692400" y="2069987"/>
                </a:cubicBezTo>
                <a:cubicBezTo>
                  <a:pt x="2724450" y="2294090"/>
                  <a:pt x="2678630" y="2410150"/>
                  <a:pt x="2692400" y="2536303"/>
                </a:cubicBezTo>
                <a:cubicBezTo>
                  <a:pt x="2706170" y="2662456"/>
                  <a:pt x="2649006" y="2754074"/>
                  <a:pt x="2692400" y="2951438"/>
                </a:cubicBezTo>
                <a:cubicBezTo>
                  <a:pt x="2735794" y="3148803"/>
                  <a:pt x="2669197" y="3454278"/>
                  <a:pt x="2692400" y="3622477"/>
                </a:cubicBezTo>
                <a:cubicBezTo>
                  <a:pt x="2715603" y="3790676"/>
                  <a:pt x="2655165" y="4112102"/>
                  <a:pt x="2692400" y="4242336"/>
                </a:cubicBezTo>
                <a:cubicBezTo>
                  <a:pt x="2729635" y="4372570"/>
                  <a:pt x="2591934" y="4833127"/>
                  <a:pt x="2692400" y="5118100"/>
                </a:cubicBezTo>
                <a:cubicBezTo>
                  <a:pt x="2477549" y="5127767"/>
                  <a:pt x="2242621" y="5072517"/>
                  <a:pt x="2126996" y="5118100"/>
                </a:cubicBezTo>
                <a:cubicBezTo>
                  <a:pt x="2011371" y="5163683"/>
                  <a:pt x="1754749" y="5069408"/>
                  <a:pt x="1615440" y="5118100"/>
                </a:cubicBezTo>
                <a:cubicBezTo>
                  <a:pt x="1476131" y="5166792"/>
                  <a:pt x="1301575" y="5055800"/>
                  <a:pt x="1050036" y="5118100"/>
                </a:cubicBezTo>
                <a:cubicBezTo>
                  <a:pt x="798497" y="5180400"/>
                  <a:pt x="771357" y="5078656"/>
                  <a:pt x="592328" y="5118100"/>
                </a:cubicBezTo>
                <a:cubicBezTo>
                  <a:pt x="413299" y="5157544"/>
                  <a:pt x="236972" y="5072995"/>
                  <a:pt x="0" y="5118100"/>
                </a:cubicBezTo>
                <a:cubicBezTo>
                  <a:pt x="-39473" y="4935400"/>
                  <a:pt x="80379" y="4640413"/>
                  <a:pt x="0" y="4447060"/>
                </a:cubicBezTo>
                <a:cubicBezTo>
                  <a:pt x="-80379" y="4253707"/>
                  <a:pt x="22664" y="3931821"/>
                  <a:pt x="0" y="3776020"/>
                </a:cubicBezTo>
                <a:cubicBezTo>
                  <a:pt x="-22664" y="3620219"/>
                  <a:pt x="39235" y="3432536"/>
                  <a:pt x="0" y="3104981"/>
                </a:cubicBezTo>
                <a:cubicBezTo>
                  <a:pt x="-39235" y="2777426"/>
                  <a:pt x="18346" y="2736992"/>
                  <a:pt x="0" y="2587484"/>
                </a:cubicBezTo>
                <a:cubicBezTo>
                  <a:pt x="-18346" y="2437976"/>
                  <a:pt x="32704" y="2245972"/>
                  <a:pt x="0" y="1967625"/>
                </a:cubicBezTo>
                <a:cubicBezTo>
                  <a:pt x="-32704" y="1689278"/>
                  <a:pt x="24132" y="1490558"/>
                  <a:pt x="0" y="1296585"/>
                </a:cubicBezTo>
                <a:cubicBezTo>
                  <a:pt x="-24132" y="1102612"/>
                  <a:pt x="7658" y="808307"/>
                  <a:pt x="0" y="625546"/>
                </a:cubicBezTo>
                <a:cubicBezTo>
                  <a:pt x="-7658" y="442785"/>
                  <a:pt x="66328" y="304851"/>
                  <a:pt x="0" y="0"/>
                </a:cubicBezTo>
                <a:close/>
              </a:path>
              <a:path w="2692400" h="5118100" stroke="0" extrusionOk="0">
                <a:moveTo>
                  <a:pt x="0" y="0"/>
                </a:moveTo>
                <a:cubicBezTo>
                  <a:pt x="226687" y="-24863"/>
                  <a:pt x="342854" y="24951"/>
                  <a:pt x="538480" y="0"/>
                </a:cubicBezTo>
                <a:cubicBezTo>
                  <a:pt x="734106" y="-24951"/>
                  <a:pt x="900400" y="7906"/>
                  <a:pt x="1076960" y="0"/>
                </a:cubicBezTo>
                <a:cubicBezTo>
                  <a:pt x="1253520" y="-7906"/>
                  <a:pt x="1400588" y="44769"/>
                  <a:pt x="1615440" y="0"/>
                </a:cubicBezTo>
                <a:cubicBezTo>
                  <a:pt x="1830292" y="-44769"/>
                  <a:pt x="1954683" y="15769"/>
                  <a:pt x="2100072" y="0"/>
                </a:cubicBezTo>
                <a:cubicBezTo>
                  <a:pt x="2245461" y="-15769"/>
                  <a:pt x="2556590" y="47941"/>
                  <a:pt x="2692400" y="0"/>
                </a:cubicBezTo>
                <a:cubicBezTo>
                  <a:pt x="2728500" y="89232"/>
                  <a:pt x="2679124" y="221806"/>
                  <a:pt x="2692400" y="415135"/>
                </a:cubicBezTo>
                <a:cubicBezTo>
                  <a:pt x="2705676" y="608464"/>
                  <a:pt x="2682930" y="668023"/>
                  <a:pt x="2692400" y="830270"/>
                </a:cubicBezTo>
                <a:cubicBezTo>
                  <a:pt x="2701870" y="992517"/>
                  <a:pt x="2660128" y="1215043"/>
                  <a:pt x="2692400" y="1398947"/>
                </a:cubicBezTo>
                <a:cubicBezTo>
                  <a:pt x="2724672" y="1582851"/>
                  <a:pt x="2644933" y="1708405"/>
                  <a:pt x="2692400" y="1814082"/>
                </a:cubicBezTo>
                <a:cubicBezTo>
                  <a:pt x="2739867" y="1919760"/>
                  <a:pt x="2685909" y="2099975"/>
                  <a:pt x="2692400" y="2229217"/>
                </a:cubicBezTo>
                <a:cubicBezTo>
                  <a:pt x="2698891" y="2358459"/>
                  <a:pt x="2675876" y="2549637"/>
                  <a:pt x="2692400" y="2746714"/>
                </a:cubicBezTo>
                <a:cubicBezTo>
                  <a:pt x="2708924" y="2943791"/>
                  <a:pt x="2667365" y="3004462"/>
                  <a:pt x="2692400" y="3161848"/>
                </a:cubicBezTo>
                <a:cubicBezTo>
                  <a:pt x="2717435" y="3319234"/>
                  <a:pt x="2687485" y="3474605"/>
                  <a:pt x="2692400" y="3628164"/>
                </a:cubicBezTo>
                <a:cubicBezTo>
                  <a:pt x="2697315" y="3781723"/>
                  <a:pt x="2672511" y="3876053"/>
                  <a:pt x="2692400" y="4043299"/>
                </a:cubicBezTo>
                <a:cubicBezTo>
                  <a:pt x="2712289" y="4210546"/>
                  <a:pt x="2674421" y="4251081"/>
                  <a:pt x="2692400" y="4458434"/>
                </a:cubicBezTo>
                <a:cubicBezTo>
                  <a:pt x="2710379" y="4665788"/>
                  <a:pt x="2664995" y="4830510"/>
                  <a:pt x="2692400" y="5118100"/>
                </a:cubicBezTo>
                <a:cubicBezTo>
                  <a:pt x="2476732" y="5183825"/>
                  <a:pt x="2378380" y="5071352"/>
                  <a:pt x="2100072" y="5118100"/>
                </a:cubicBezTo>
                <a:cubicBezTo>
                  <a:pt x="1821764" y="5164848"/>
                  <a:pt x="1736660" y="5067735"/>
                  <a:pt x="1507744" y="5118100"/>
                </a:cubicBezTo>
                <a:cubicBezTo>
                  <a:pt x="1278828" y="5168465"/>
                  <a:pt x="1219318" y="5072238"/>
                  <a:pt x="996188" y="5118100"/>
                </a:cubicBezTo>
                <a:cubicBezTo>
                  <a:pt x="773058" y="5163962"/>
                  <a:pt x="470512" y="5109222"/>
                  <a:pt x="0" y="5118100"/>
                </a:cubicBezTo>
                <a:cubicBezTo>
                  <a:pt x="-32513" y="4920516"/>
                  <a:pt x="4088" y="4712659"/>
                  <a:pt x="0" y="4447060"/>
                </a:cubicBezTo>
                <a:cubicBezTo>
                  <a:pt x="-4088" y="4181461"/>
                  <a:pt x="16598" y="4089933"/>
                  <a:pt x="0" y="3827201"/>
                </a:cubicBezTo>
                <a:cubicBezTo>
                  <a:pt x="-16598" y="3564469"/>
                  <a:pt x="40474" y="3414783"/>
                  <a:pt x="0" y="3309705"/>
                </a:cubicBezTo>
                <a:cubicBezTo>
                  <a:pt x="-40474" y="3204627"/>
                  <a:pt x="73897" y="2909132"/>
                  <a:pt x="0" y="2689846"/>
                </a:cubicBezTo>
                <a:cubicBezTo>
                  <a:pt x="-73897" y="2470560"/>
                  <a:pt x="55318" y="2337931"/>
                  <a:pt x="0" y="2172349"/>
                </a:cubicBezTo>
                <a:cubicBezTo>
                  <a:pt x="-55318" y="2006767"/>
                  <a:pt x="26298" y="1814119"/>
                  <a:pt x="0" y="1552490"/>
                </a:cubicBezTo>
                <a:cubicBezTo>
                  <a:pt x="-26298" y="1290861"/>
                  <a:pt x="7264" y="1115630"/>
                  <a:pt x="0" y="881451"/>
                </a:cubicBezTo>
                <a:cubicBezTo>
                  <a:pt x="-7264" y="647272"/>
                  <a:pt x="41232" y="246649"/>
                  <a:pt x="0" y="0"/>
                </a:cubicBezTo>
                <a:close/>
              </a:path>
            </a:pathLst>
          </a:custGeom>
          <a:ln>
            <a:solidFill>
              <a:srgbClr val="801835"/>
            </a:solidFill>
            <a:extLst>
              <a:ext uri="{C807C97D-BFC1-408E-A445-0C87EB9F89A2}">
                <ask:lineSketchStyleProps xmlns:ask="http://schemas.microsoft.com/office/drawing/2018/sketchyshapes" sd="6895446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8" name="Picture 7" descr="A small electric motor with wires&#10;&#10;Description automatically generated">
            <a:extLst>
              <a:ext uri="{FF2B5EF4-FFF2-40B4-BE49-F238E27FC236}">
                <a16:creationId xmlns:a16="http://schemas.microsoft.com/office/drawing/2014/main" id="{147B5F70-5E7A-3570-24E1-AE387429F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566439"/>
            <a:ext cx="5232400" cy="3924300"/>
          </a:xfrm>
          <a:custGeom>
            <a:avLst/>
            <a:gdLst>
              <a:gd name="connsiteX0" fmla="*/ 0 w 5232400"/>
              <a:gd name="connsiteY0" fmla="*/ 0 h 3924300"/>
              <a:gd name="connsiteX1" fmla="*/ 424406 w 5232400"/>
              <a:gd name="connsiteY1" fmla="*/ 0 h 3924300"/>
              <a:gd name="connsiteX2" fmla="*/ 1058108 w 5232400"/>
              <a:gd name="connsiteY2" fmla="*/ 0 h 3924300"/>
              <a:gd name="connsiteX3" fmla="*/ 1744133 w 5232400"/>
              <a:gd name="connsiteY3" fmla="*/ 0 h 3924300"/>
              <a:gd name="connsiteX4" fmla="*/ 2325511 w 5232400"/>
              <a:gd name="connsiteY4" fmla="*/ 0 h 3924300"/>
              <a:gd name="connsiteX5" fmla="*/ 2749917 w 5232400"/>
              <a:gd name="connsiteY5" fmla="*/ 0 h 3924300"/>
              <a:gd name="connsiteX6" fmla="*/ 3435943 w 5232400"/>
              <a:gd name="connsiteY6" fmla="*/ 0 h 3924300"/>
              <a:gd name="connsiteX7" fmla="*/ 4121968 w 5232400"/>
              <a:gd name="connsiteY7" fmla="*/ 0 h 3924300"/>
              <a:gd name="connsiteX8" fmla="*/ 4651022 w 5232400"/>
              <a:gd name="connsiteY8" fmla="*/ 0 h 3924300"/>
              <a:gd name="connsiteX9" fmla="*/ 5232400 w 5232400"/>
              <a:gd name="connsiteY9" fmla="*/ 0 h 3924300"/>
              <a:gd name="connsiteX10" fmla="*/ 5232400 w 5232400"/>
              <a:gd name="connsiteY10" fmla="*/ 482128 h 3924300"/>
              <a:gd name="connsiteX11" fmla="*/ 5232400 w 5232400"/>
              <a:gd name="connsiteY11" fmla="*/ 1121229 h 3924300"/>
              <a:gd name="connsiteX12" fmla="*/ 5232400 w 5232400"/>
              <a:gd name="connsiteY12" fmla="*/ 1603357 h 3924300"/>
              <a:gd name="connsiteX13" fmla="*/ 5232400 w 5232400"/>
              <a:gd name="connsiteY13" fmla="*/ 2085485 h 3924300"/>
              <a:gd name="connsiteX14" fmla="*/ 5232400 w 5232400"/>
              <a:gd name="connsiteY14" fmla="*/ 2567613 h 3924300"/>
              <a:gd name="connsiteX15" fmla="*/ 5232400 w 5232400"/>
              <a:gd name="connsiteY15" fmla="*/ 3049742 h 3924300"/>
              <a:gd name="connsiteX16" fmla="*/ 5232400 w 5232400"/>
              <a:gd name="connsiteY16" fmla="*/ 3924300 h 3924300"/>
              <a:gd name="connsiteX17" fmla="*/ 4755670 w 5232400"/>
              <a:gd name="connsiteY17" fmla="*/ 3924300 h 3924300"/>
              <a:gd name="connsiteX18" fmla="*/ 4069644 w 5232400"/>
              <a:gd name="connsiteY18" fmla="*/ 3924300 h 3924300"/>
              <a:gd name="connsiteX19" fmla="*/ 3383619 w 5232400"/>
              <a:gd name="connsiteY19" fmla="*/ 3924300 h 3924300"/>
              <a:gd name="connsiteX20" fmla="*/ 2906889 w 5232400"/>
              <a:gd name="connsiteY20" fmla="*/ 3924300 h 3924300"/>
              <a:gd name="connsiteX21" fmla="*/ 2273187 w 5232400"/>
              <a:gd name="connsiteY21" fmla="*/ 3924300 h 3924300"/>
              <a:gd name="connsiteX22" fmla="*/ 1744133 w 5232400"/>
              <a:gd name="connsiteY22" fmla="*/ 3924300 h 3924300"/>
              <a:gd name="connsiteX23" fmla="*/ 1162756 w 5232400"/>
              <a:gd name="connsiteY23" fmla="*/ 3924300 h 3924300"/>
              <a:gd name="connsiteX24" fmla="*/ 738350 w 5232400"/>
              <a:gd name="connsiteY24" fmla="*/ 3924300 h 3924300"/>
              <a:gd name="connsiteX25" fmla="*/ 0 w 5232400"/>
              <a:gd name="connsiteY25" fmla="*/ 3924300 h 3924300"/>
              <a:gd name="connsiteX26" fmla="*/ 0 w 5232400"/>
              <a:gd name="connsiteY26" fmla="*/ 3481415 h 3924300"/>
              <a:gd name="connsiteX27" fmla="*/ 0 w 5232400"/>
              <a:gd name="connsiteY27" fmla="*/ 2881557 h 3924300"/>
              <a:gd name="connsiteX28" fmla="*/ 0 w 5232400"/>
              <a:gd name="connsiteY28" fmla="*/ 2360186 h 3924300"/>
              <a:gd name="connsiteX29" fmla="*/ 0 w 5232400"/>
              <a:gd name="connsiteY29" fmla="*/ 1799572 h 3924300"/>
              <a:gd name="connsiteX30" fmla="*/ 0 w 5232400"/>
              <a:gd name="connsiteY30" fmla="*/ 1356687 h 3924300"/>
              <a:gd name="connsiteX31" fmla="*/ 0 w 5232400"/>
              <a:gd name="connsiteY31" fmla="*/ 913801 h 3924300"/>
              <a:gd name="connsiteX32" fmla="*/ 0 w 5232400"/>
              <a:gd name="connsiteY32" fmla="*/ 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232400" h="3924300" fill="none" extrusionOk="0">
                <a:moveTo>
                  <a:pt x="0" y="0"/>
                </a:moveTo>
                <a:cubicBezTo>
                  <a:pt x="138503" y="-8324"/>
                  <a:pt x="309187" y="23907"/>
                  <a:pt x="424406" y="0"/>
                </a:cubicBezTo>
                <a:cubicBezTo>
                  <a:pt x="539625" y="-23907"/>
                  <a:pt x="852747" y="48059"/>
                  <a:pt x="1058108" y="0"/>
                </a:cubicBezTo>
                <a:cubicBezTo>
                  <a:pt x="1263469" y="-48059"/>
                  <a:pt x="1453028" y="20969"/>
                  <a:pt x="1744133" y="0"/>
                </a:cubicBezTo>
                <a:cubicBezTo>
                  <a:pt x="2035238" y="-20969"/>
                  <a:pt x="2183283" y="35463"/>
                  <a:pt x="2325511" y="0"/>
                </a:cubicBezTo>
                <a:cubicBezTo>
                  <a:pt x="2467739" y="-35463"/>
                  <a:pt x="2564393" y="12820"/>
                  <a:pt x="2749917" y="0"/>
                </a:cubicBezTo>
                <a:cubicBezTo>
                  <a:pt x="2935441" y="-12820"/>
                  <a:pt x="3154865" y="74756"/>
                  <a:pt x="3435943" y="0"/>
                </a:cubicBezTo>
                <a:cubicBezTo>
                  <a:pt x="3717021" y="-74756"/>
                  <a:pt x="3789410" y="47358"/>
                  <a:pt x="4121968" y="0"/>
                </a:cubicBezTo>
                <a:cubicBezTo>
                  <a:pt x="4454526" y="-47358"/>
                  <a:pt x="4423003" y="19713"/>
                  <a:pt x="4651022" y="0"/>
                </a:cubicBezTo>
                <a:cubicBezTo>
                  <a:pt x="4879041" y="-19713"/>
                  <a:pt x="4972542" y="3013"/>
                  <a:pt x="5232400" y="0"/>
                </a:cubicBezTo>
                <a:cubicBezTo>
                  <a:pt x="5287501" y="165237"/>
                  <a:pt x="5175439" y="314670"/>
                  <a:pt x="5232400" y="482128"/>
                </a:cubicBezTo>
                <a:cubicBezTo>
                  <a:pt x="5289361" y="649586"/>
                  <a:pt x="5201120" y="950291"/>
                  <a:pt x="5232400" y="1121229"/>
                </a:cubicBezTo>
                <a:cubicBezTo>
                  <a:pt x="5263680" y="1292167"/>
                  <a:pt x="5225810" y="1458047"/>
                  <a:pt x="5232400" y="1603357"/>
                </a:cubicBezTo>
                <a:cubicBezTo>
                  <a:pt x="5238990" y="1748667"/>
                  <a:pt x="5230325" y="1909728"/>
                  <a:pt x="5232400" y="2085485"/>
                </a:cubicBezTo>
                <a:cubicBezTo>
                  <a:pt x="5234475" y="2261242"/>
                  <a:pt x="5231860" y="2438817"/>
                  <a:pt x="5232400" y="2567613"/>
                </a:cubicBezTo>
                <a:cubicBezTo>
                  <a:pt x="5232940" y="2696409"/>
                  <a:pt x="5208994" y="2858160"/>
                  <a:pt x="5232400" y="3049742"/>
                </a:cubicBezTo>
                <a:cubicBezTo>
                  <a:pt x="5255806" y="3241324"/>
                  <a:pt x="5147217" y="3609079"/>
                  <a:pt x="5232400" y="3924300"/>
                </a:cubicBezTo>
                <a:cubicBezTo>
                  <a:pt x="5102748" y="3963355"/>
                  <a:pt x="4905946" y="3888938"/>
                  <a:pt x="4755670" y="3924300"/>
                </a:cubicBezTo>
                <a:cubicBezTo>
                  <a:pt x="4605394" y="3959662"/>
                  <a:pt x="4331938" y="3885550"/>
                  <a:pt x="4069644" y="3924300"/>
                </a:cubicBezTo>
                <a:cubicBezTo>
                  <a:pt x="3807350" y="3963050"/>
                  <a:pt x="3719355" y="3885150"/>
                  <a:pt x="3383619" y="3924300"/>
                </a:cubicBezTo>
                <a:cubicBezTo>
                  <a:pt x="3047884" y="3963450"/>
                  <a:pt x="3130391" y="3874970"/>
                  <a:pt x="2906889" y="3924300"/>
                </a:cubicBezTo>
                <a:cubicBezTo>
                  <a:pt x="2683387" y="3973630"/>
                  <a:pt x="2505806" y="3882856"/>
                  <a:pt x="2273187" y="3924300"/>
                </a:cubicBezTo>
                <a:cubicBezTo>
                  <a:pt x="2040568" y="3965744"/>
                  <a:pt x="1865756" y="3910736"/>
                  <a:pt x="1744133" y="3924300"/>
                </a:cubicBezTo>
                <a:cubicBezTo>
                  <a:pt x="1622510" y="3937864"/>
                  <a:pt x="1389602" y="3889983"/>
                  <a:pt x="1162756" y="3924300"/>
                </a:cubicBezTo>
                <a:cubicBezTo>
                  <a:pt x="935910" y="3958617"/>
                  <a:pt x="878785" y="3907515"/>
                  <a:pt x="738350" y="3924300"/>
                </a:cubicBezTo>
                <a:cubicBezTo>
                  <a:pt x="597915" y="3941085"/>
                  <a:pt x="324873" y="3854965"/>
                  <a:pt x="0" y="3924300"/>
                </a:cubicBezTo>
                <a:cubicBezTo>
                  <a:pt x="-19105" y="3833558"/>
                  <a:pt x="17802" y="3696168"/>
                  <a:pt x="0" y="3481415"/>
                </a:cubicBezTo>
                <a:cubicBezTo>
                  <a:pt x="-17802" y="3266663"/>
                  <a:pt x="39952" y="3145532"/>
                  <a:pt x="0" y="2881557"/>
                </a:cubicBezTo>
                <a:cubicBezTo>
                  <a:pt x="-39952" y="2617582"/>
                  <a:pt x="39083" y="2529091"/>
                  <a:pt x="0" y="2360186"/>
                </a:cubicBezTo>
                <a:cubicBezTo>
                  <a:pt x="-39083" y="2191281"/>
                  <a:pt x="26460" y="1935245"/>
                  <a:pt x="0" y="1799572"/>
                </a:cubicBezTo>
                <a:cubicBezTo>
                  <a:pt x="-26460" y="1663899"/>
                  <a:pt x="27829" y="1474044"/>
                  <a:pt x="0" y="1356687"/>
                </a:cubicBezTo>
                <a:cubicBezTo>
                  <a:pt x="-27829" y="1239331"/>
                  <a:pt x="39368" y="1049655"/>
                  <a:pt x="0" y="913801"/>
                </a:cubicBezTo>
                <a:cubicBezTo>
                  <a:pt x="-39368" y="777947"/>
                  <a:pt x="4558" y="419530"/>
                  <a:pt x="0" y="0"/>
                </a:cubicBezTo>
                <a:close/>
              </a:path>
              <a:path w="5232400" h="3924300" stroke="0" extrusionOk="0">
                <a:moveTo>
                  <a:pt x="0" y="0"/>
                </a:moveTo>
                <a:cubicBezTo>
                  <a:pt x="279867" y="-5130"/>
                  <a:pt x="357775" y="66179"/>
                  <a:pt x="633702" y="0"/>
                </a:cubicBezTo>
                <a:cubicBezTo>
                  <a:pt x="909629" y="-66179"/>
                  <a:pt x="899186" y="8099"/>
                  <a:pt x="1110432" y="0"/>
                </a:cubicBezTo>
                <a:cubicBezTo>
                  <a:pt x="1321678" y="-8099"/>
                  <a:pt x="1584492" y="57303"/>
                  <a:pt x="1744133" y="0"/>
                </a:cubicBezTo>
                <a:cubicBezTo>
                  <a:pt x="1903774" y="-57303"/>
                  <a:pt x="2223770" y="45704"/>
                  <a:pt x="2430159" y="0"/>
                </a:cubicBezTo>
                <a:cubicBezTo>
                  <a:pt x="2636548" y="-45704"/>
                  <a:pt x="2731100" y="7630"/>
                  <a:pt x="2906889" y="0"/>
                </a:cubicBezTo>
                <a:cubicBezTo>
                  <a:pt x="3082678" y="-7630"/>
                  <a:pt x="3333971" y="59253"/>
                  <a:pt x="3540591" y="0"/>
                </a:cubicBezTo>
                <a:cubicBezTo>
                  <a:pt x="3747211" y="-59253"/>
                  <a:pt x="3943660" y="16476"/>
                  <a:pt x="4069644" y="0"/>
                </a:cubicBezTo>
                <a:cubicBezTo>
                  <a:pt x="4195628" y="-16476"/>
                  <a:pt x="4376505" y="9651"/>
                  <a:pt x="4546374" y="0"/>
                </a:cubicBezTo>
                <a:cubicBezTo>
                  <a:pt x="4716243" y="-9651"/>
                  <a:pt x="4909586" y="30763"/>
                  <a:pt x="5232400" y="0"/>
                </a:cubicBezTo>
                <a:cubicBezTo>
                  <a:pt x="5291854" y="298812"/>
                  <a:pt x="5188498" y="408361"/>
                  <a:pt x="5232400" y="599857"/>
                </a:cubicBezTo>
                <a:cubicBezTo>
                  <a:pt x="5276302" y="791353"/>
                  <a:pt x="5169862" y="1019476"/>
                  <a:pt x="5232400" y="1238958"/>
                </a:cubicBezTo>
                <a:cubicBezTo>
                  <a:pt x="5294938" y="1458440"/>
                  <a:pt x="5224291" y="1534048"/>
                  <a:pt x="5232400" y="1799572"/>
                </a:cubicBezTo>
                <a:cubicBezTo>
                  <a:pt x="5240509" y="2065096"/>
                  <a:pt x="5184162" y="2213007"/>
                  <a:pt x="5232400" y="2399429"/>
                </a:cubicBezTo>
                <a:cubicBezTo>
                  <a:pt x="5280638" y="2585851"/>
                  <a:pt x="5201556" y="2783049"/>
                  <a:pt x="5232400" y="2881557"/>
                </a:cubicBezTo>
                <a:cubicBezTo>
                  <a:pt x="5263244" y="2980065"/>
                  <a:pt x="5199887" y="3154668"/>
                  <a:pt x="5232400" y="3324443"/>
                </a:cubicBezTo>
                <a:cubicBezTo>
                  <a:pt x="5264913" y="3494218"/>
                  <a:pt x="5194173" y="3736406"/>
                  <a:pt x="5232400" y="3924300"/>
                </a:cubicBezTo>
                <a:cubicBezTo>
                  <a:pt x="4934154" y="3992368"/>
                  <a:pt x="4777521" y="3889022"/>
                  <a:pt x="4546374" y="3924300"/>
                </a:cubicBezTo>
                <a:cubicBezTo>
                  <a:pt x="4315227" y="3959578"/>
                  <a:pt x="4302146" y="3920368"/>
                  <a:pt x="4069644" y="3924300"/>
                </a:cubicBezTo>
                <a:cubicBezTo>
                  <a:pt x="3837142" y="3928232"/>
                  <a:pt x="3749692" y="3901807"/>
                  <a:pt x="3488267" y="3924300"/>
                </a:cubicBezTo>
                <a:cubicBezTo>
                  <a:pt x="3226842" y="3946793"/>
                  <a:pt x="3079145" y="3919753"/>
                  <a:pt x="2802241" y="3924300"/>
                </a:cubicBezTo>
                <a:cubicBezTo>
                  <a:pt x="2525337" y="3928847"/>
                  <a:pt x="2485751" y="3880607"/>
                  <a:pt x="2325511" y="3924300"/>
                </a:cubicBezTo>
                <a:cubicBezTo>
                  <a:pt x="2165271" y="3967993"/>
                  <a:pt x="1968499" y="3856769"/>
                  <a:pt x="1691809" y="3924300"/>
                </a:cubicBezTo>
                <a:cubicBezTo>
                  <a:pt x="1415119" y="3991831"/>
                  <a:pt x="1202059" y="3883891"/>
                  <a:pt x="1005784" y="3924300"/>
                </a:cubicBezTo>
                <a:cubicBezTo>
                  <a:pt x="809509" y="3964709"/>
                  <a:pt x="790702" y="3909156"/>
                  <a:pt x="581378" y="3924300"/>
                </a:cubicBezTo>
                <a:cubicBezTo>
                  <a:pt x="372054" y="3939444"/>
                  <a:pt x="163830" y="3924033"/>
                  <a:pt x="0" y="3924300"/>
                </a:cubicBezTo>
                <a:cubicBezTo>
                  <a:pt x="-50280" y="3786345"/>
                  <a:pt x="34679" y="3613011"/>
                  <a:pt x="0" y="3402929"/>
                </a:cubicBezTo>
                <a:cubicBezTo>
                  <a:pt x="-34679" y="3192847"/>
                  <a:pt x="15270" y="3091740"/>
                  <a:pt x="0" y="2920800"/>
                </a:cubicBezTo>
                <a:cubicBezTo>
                  <a:pt x="-15270" y="2749860"/>
                  <a:pt x="18543" y="2674044"/>
                  <a:pt x="0" y="2438672"/>
                </a:cubicBezTo>
                <a:cubicBezTo>
                  <a:pt x="-18543" y="2203300"/>
                  <a:pt x="6492" y="2142580"/>
                  <a:pt x="0" y="1878058"/>
                </a:cubicBezTo>
                <a:cubicBezTo>
                  <a:pt x="-6492" y="1613536"/>
                  <a:pt x="51005" y="1473747"/>
                  <a:pt x="0" y="1238958"/>
                </a:cubicBezTo>
                <a:cubicBezTo>
                  <a:pt x="-51005" y="1004169"/>
                  <a:pt x="15387" y="910809"/>
                  <a:pt x="0" y="756829"/>
                </a:cubicBezTo>
                <a:cubicBezTo>
                  <a:pt x="-15387" y="602849"/>
                  <a:pt x="53384" y="331325"/>
                  <a:pt x="0" y="0"/>
                </a:cubicBezTo>
                <a:close/>
              </a:path>
            </a:pathLst>
          </a:custGeom>
          <a:ln>
            <a:solidFill>
              <a:srgbClr val="801835"/>
            </a:solidFill>
            <a:extLst>
              <a:ext uri="{C807C97D-BFC1-408E-A445-0C87EB9F89A2}">
                <ask:lineSketchStyleProps xmlns:ask="http://schemas.microsoft.com/office/drawing/2018/sketchyshapes" sd="328839542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583187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ows of prescription bottles on a shelf">
            <a:extLst>
              <a:ext uri="{FF2B5EF4-FFF2-40B4-BE49-F238E27FC236}">
                <a16:creationId xmlns:a16="http://schemas.microsoft.com/office/drawing/2014/main" id="{3C513470-24DC-84B8-B457-07195C172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6" b="31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F3BDD5E-E261-8E39-BDA0-0811EABFBD78}"/>
              </a:ext>
            </a:extLst>
          </p:cNvPr>
          <p:cNvSpPr/>
          <p:nvPr/>
        </p:nvSpPr>
        <p:spPr>
          <a:xfrm>
            <a:off x="-15594" y="-12700"/>
            <a:ext cx="12206070" cy="6870254"/>
          </a:xfrm>
          <a:prstGeom prst="rect">
            <a:avLst/>
          </a:prstGeom>
          <a:solidFill>
            <a:srgbClr val="263D3B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185F6-7CAD-F80F-5E01-5FF5AEFC8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778" y="571530"/>
            <a:ext cx="7101114" cy="544059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BCE5E4"/>
                </a:solidFill>
                <a:latin typeface="Arial Black" panose="020B0A04020102020204" pitchFamily="34" charset="0"/>
              </a:rPr>
              <a:t>How to use </a:t>
            </a:r>
            <a:r>
              <a:rPr lang="en-US" sz="2200" dirty="0" err="1">
                <a:solidFill>
                  <a:srgbClr val="BCE5E4"/>
                </a:solidFill>
                <a:latin typeface="Arial Black" panose="020B0A04020102020204" pitchFamily="34" charset="0"/>
              </a:rPr>
              <a:t>MedSmart</a:t>
            </a:r>
            <a:endParaRPr lang="en-US" sz="2200" dirty="0">
              <a:solidFill>
                <a:srgbClr val="BCE5E4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 descr="A circular object with white paper&#10;&#10;Description automatically generated with medium confidence">
            <a:extLst>
              <a:ext uri="{FF2B5EF4-FFF2-40B4-BE49-F238E27FC236}">
                <a16:creationId xmlns:a16="http://schemas.microsoft.com/office/drawing/2014/main" id="{B9975D25-C625-19E9-0088-A394D6086C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4" t="2210" r="17587" b="8531"/>
          <a:stretch/>
        </p:blipFill>
        <p:spPr>
          <a:xfrm>
            <a:off x="4025900" y="1195803"/>
            <a:ext cx="5143500" cy="509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29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ows of prescription bottles on a shelf">
            <a:extLst>
              <a:ext uri="{FF2B5EF4-FFF2-40B4-BE49-F238E27FC236}">
                <a16:creationId xmlns:a16="http://schemas.microsoft.com/office/drawing/2014/main" id="{3C513470-24DC-84B8-B457-07195C172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6" b="31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F3BDD5E-E261-8E39-BDA0-0811EABFBD78}"/>
              </a:ext>
            </a:extLst>
          </p:cNvPr>
          <p:cNvSpPr/>
          <p:nvPr/>
        </p:nvSpPr>
        <p:spPr>
          <a:xfrm>
            <a:off x="-15594" y="-12700"/>
            <a:ext cx="12206070" cy="6870254"/>
          </a:xfrm>
          <a:prstGeom prst="rect">
            <a:avLst/>
          </a:prstGeom>
          <a:solidFill>
            <a:srgbClr val="263D3B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185F6-7CAD-F80F-5E01-5FF5AEFC8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778" y="571530"/>
            <a:ext cx="7101114" cy="544059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BCE5E4"/>
                </a:solidFill>
                <a:latin typeface="Arial Black" panose="020B0A04020102020204" pitchFamily="34" charset="0"/>
              </a:rPr>
              <a:t>How to use </a:t>
            </a:r>
            <a:r>
              <a:rPr lang="en-US" sz="2200" dirty="0" err="1">
                <a:solidFill>
                  <a:srgbClr val="BCE5E4"/>
                </a:solidFill>
                <a:latin typeface="Arial Black" panose="020B0A04020102020204" pitchFamily="34" charset="0"/>
              </a:rPr>
              <a:t>MedSmart</a:t>
            </a:r>
            <a:endParaRPr lang="en-US" sz="2200" dirty="0">
              <a:solidFill>
                <a:srgbClr val="BCE5E4"/>
              </a:solidFill>
              <a:latin typeface="Arial Black" panose="020B0A04020102020204" pitchFamily="34" charset="0"/>
            </a:endParaRPr>
          </a:p>
        </p:txBody>
      </p:sp>
      <p:pic>
        <p:nvPicPr>
          <p:cNvPr id="6" name="Picture 5" descr="A machine with buttons and a green screen&#10;&#10;Description automatically generated">
            <a:extLst>
              <a:ext uri="{FF2B5EF4-FFF2-40B4-BE49-F238E27FC236}">
                <a16:creationId xmlns:a16="http://schemas.microsoft.com/office/drawing/2014/main" id="{B00ACCA9-761F-A7C6-D021-EF50049B91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73"/>
          <a:stretch/>
        </p:blipFill>
        <p:spPr>
          <a:xfrm>
            <a:off x="3890192" y="1267959"/>
            <a:ext cx="4076700" cy="501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16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965C1D9F-AED3-50BB-9740-3A296F7C0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" t="23110"/>
          <a:stretch/>
        </p:blipFill>
        <p:spPr>
          <a:xfrm>
            <a:off x="0" y="14514"/>
            <a:ext cx="12192000" cy="685800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547CA4-22A5-2F96-CE0B-98CE8A670D52}"/>
              </a:ext>
            </a:extLst>
          </p:cNvPr>
          <p:cNvSpPr/>
          <p:nvPr/>
        </p:nvSpPr>
        <p:spPr>
          <a:xfrm>
            <a:off x="-14070" y="446"/>
            <a:ext cx="12206070" cy="6872068"/>
          </a:xfrm>
          <a:prstGeom prst="rect">
            <a:avLst/>
          </a:prstGeom>
          <a:solidFill>
            <a:srgbClr val="263D3B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D38AC-5F45-5A14-EF79-A542D666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743" y="2191324"/>
            <a:ext cx="7101114" cy="544059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BCE5E4"/>
                </a:solidFill>
                <a:latin typeface="Arial Black" panose="020B0A04020102020204" pitchFamily="34" charset="0"/>
              </a:rPr>
              <a:t>Why Choose </a:t>
            </a:r>
            <a:r>
              <a:rPr lang="en-US" sz="2400" dirty="0" err="1">
                <a:solidFill>
                  <a:srgbClr val="BCE5E4"/>
                </a:solidFill>
                <a:latin typeface="Arial Black" panose="020B0A04020102020204" pitchFamily="34" charset="0"/>
              </a:rPr>
              <a:t>MedSmart</a:t>
            </a:r>
            <a:r>
              <a:rPr lang="en-US" sz="2400" dirty="0">
                <a:solidFill>
                  <a:srgbClr val="BCE5E4"/>
                </a:solidFill>
                <a:latin typeface="Arial Black" panose="020B0A04020102020204" pitchFamily="34" charset="0"/>
              </a:rPr>
              <a:t>?</a:t>
            </a:r>
            <a:endParaRPr lang="en-US" sz="2200" dirty="0">
              <a:solidFill>
                <a:srgbClr val="BCE5E4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F6E49A8-D223-61F4-100A-24A732E7FEAD}"/>
              </a:ext>
            </a:extLst>
          </p:cNvPr>
          <p:cNvSpPr/>
          <p:nvPr/>
        </p:nvSpPr>
        <p:spPr>
          <a:xfrm>
            <a:off x="4356100" y="3060700"/>
            <a:ext cx="6977743" cy="3200400"/>
          </a:xfrm>
          <a:prstGeom prst="roundRect">
            <a:avLst/>
          </a:prstGeom>
          <a:solidFill>
            <a:srgbClr val="BCE5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DC03BA-696E-B84B-B153-D46E736C830D}"/>
              </a:ext>
            </a:extLst>
          </p:cNvPr>
          <p:cNvSpPr txBox="1">
            <a:spLocks/>
          </p:cNvSpPr>
          <p:nvPr/>
        </p:nvSpPr>
        <p:spPr>
          <a:xfrm>
            <a:off x="4762500" y="3517900"/>
            <a:ext cx="5943600" cy="2451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263D3B"/>
                </a:solidFill>
                <a:latin typeface="Arial Rounded MT Bold" panose="020F0704030504030204" pitchFamily="34" charset="0"/>
              </a:rPr>
              <a:t>User-Centric Design</a:t>
            </a:r>
            <a:r>
              <a:rPr lang="en-US" sz="1800" dirty="0">
                <a:solidFill>
                  <a:srgbClr val="263D3B"/>
                </a:solidFill>
                <a:latin typeface="Arial Rounded MT Bold" panose="020F0704030504030204" pitchFamily="34" charset="0"/>
              </a:rPr>
              <a:t>: Our device is easy to use, even for individuals with limited technical expertise.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263D3B"/>
              </a:solidFill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263D3B"/>
                </a:solidFill>
                <a:latin typeface="Arial Rounded MT Bold" panose="020F0704030504030204" pitchFamily="34" charset="0"/>
              </a:rPr>
              <a:t>Enhanced Medication Adherence</a:t>
            </a:r>
            <a:r>
              <a:rPr lang="en-US" sz="1800" dirty="0">
                <a:solidFill>
                  <a:srgbClr val="263D3B"/>
                </a:solidFill>
                <a:latin typeface="Arial Rounded MT Bold" panose="020F0704030504030204" pitchFamily="34" charset="0"/>
              </a:rPr>
              <a:t>: Reduce the risk of missed doses and improve patient health outcomes.</a:t>
            </a:r>
          </a:p>
          <a:p>
            <a:pPr>
              <a:lnSpc>
                <a:spcPct val="100000"/>
              </a:lnSpc>
            </a:pPr>
            <a:endParaRPr lang="en-US" sz="1800" dirty="0">
              <a:solidFill>
                <a:srgbClr val="263D3B"/>
              </a:solidFill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263D3B"/>
                </a:solidFill>
                <a:latin typeface="Arial Rounded MT Bold" panose="020F0704030504030204" pitchFamily="34" charset="0"/>
              </a:rPr>
              <a:t>Refill Alerts</a:t>
            </a:r>
            <a:r>
              <a:rPr lang="en-US" sz="1800" dirty="0">
                <a:solidFill>
                  <a:srgbClr val="263D3B"/>
                </a:solidFill>
                <a:latin typeface="Arial Rounded MT Bold" panose="020F0704030504030204" pitchFamily="34" charset="0"/>
              </a:rPr>
              <a:t>: Get notified when it's time to refill medications.</a:t>
            </a:r>
          </a:p>
        </p:txBody>
      </p:sp>
    </p:spTree>
    <p:extLst>
      <p:ext uri="{BB962C8B-B14F-4D97-AF65-F5344CB8AC3E}">
        <p14:creationId xmlns:p14="http://schemas.microsoft.com/office/powerpoint/2010/main" val="3465549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ethoscope and EKG printout">
            <a:extLst>
              <a:ext uri="{FF2B5EF4-FFF2-40B4-BE49-F238E27FC236}">
                <a16:creationId xmlns:a16="http://schemas.microsoft.com/office/drawing/2014/main" id="{3FFB970E-26E6-02CC-5FF5-054B54FDD0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-446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682ACF-DEBC-EDD3-C171-312F898C69BF}"/>
              </a:ext>
            </a:extLst>
          </p:cNvPr>
          <p:cNvSpPr/>
          <p:nvPr/>
        </p:nvSpPr>
        <p:spPr>
          <a:xfrm>
            <a:off x="-14070" y="-12254"/>
            <a:ext cx="12206070" cy="6872068"/>
          </a:xfrm>
          <a:prstGeom prst="rect">
            <a:avLst/>
          </a:prstGeom>
          <a:solidFill>
            <a:srgbClr val="263D3B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D38AC-5F45-5A14-EF79-A542D666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441" y="1672488"/>
            <a:ext cx="7101114" cy="544059"/>
          </a:xfrm>
        </p:spPr>
        <p:txBody>
          <a:bodyPr>
            <a:normAutofit/>
          </a:bodyPr>
          <a:lstStyle/>
          <a:p>
            <a:pPr algn="ctr"/>
            <a:r>
              <a:rPr lang="en-US" sz="2200" b="1" i="0" dirty="0">
                <a:solidFill>
                  <a:srgbClr val="BCE5E4"/>
                </a:solidFill>
                <a:effectLst/>
                <a:latin typeface="Arial Black" panose="020B0A04020102020204" pitchFamily="34" charset="0"/>
              </a:rPr>
              <a:t>The Medication Management Challenges</a:t>
            </a:r>
            <a:endParaRPr lang="en-US" sz="2200" dirty="0">
              <a:solidFill>
                <a:srgbClr val="BCE5E4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F6E49A8-D223-61F4-100A-24A732E7FEAD}"/>
              </a:ext>
            </a:extLst>
          </p:cNvPr>
          <p:cNvSpPr/>
          <p:nvPr/>
        </p:nvSpPr>
        <p:spPr>
          <a:xfrm>
            <a:off x="2716892" y="2413398"/>
            <a:ext cx="6758213" cy="2717856"/>
          </a:xfrm>
          <a:prstGeom prst="roundRect">
            <a:avLst/>
          </a:prstGeom>
          <a:solidFill>
            <a:srgbClr val="BCE5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DC03BA-696E-B84B-B153-D46E736C830D}"/>
              </a:ext>
            </a:extLst>
          </p:cNvPr>
          <p:cNvSpPr txBox="1">
            <a:spLocks/>
          </p:cNvSpPr>
          <p:nvPr/>
        </p:nvSpPr>
        <p:spPr>
          <a:xfrm>
            <a:off x="2959100" y="2563755"/>
            <a:ext cx="6146800" cy="2554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Managing medications can be complex, especially for seniors, individuals with chronic conditions, or those with memory impairments.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63D3B"/>
              </a:solidFill>
              <a:effectLst/>
              <a:latin typeface="Arial Rounded MT Bold" panose="020F07040305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Medication non-adherence is a significant issue in healthcare, leading to adverse health outcomes, hospital readmissions, and increased healthcare costs.</a:t>
            </a:r>
          </a:p>
        </p:txBody>
      </p:sp>
    </p:spTree>
    <p:extLst>
      <p:ext uri="{BB962C8B-B14F-4D97-AF65-F5344CB8AC3E}">
        <p14:creationId xmlns:p14="http://schemas.microsoft.com/office/powerpoint/2010/main" val="2064279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gether with grandparents">
            <a:extLst>
              <a:ext uri="{FF2B5EF4-FFF2-40B4-BE49-F238E27FC236}">
                <a16:creationId xmlns:a16="http://schemas.microsoft.com/office/drawing/2014/main" id="{D4E7206F-F79F-970B-C87A-5A07FF89C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5021C9-07F2-91F3-AFDE-991148A84451}"/>
              </a:ext>
            </a:extLst>
          </p:cNvPr>
          <p:cNvSpPr/>
          <p:nvPr/>
        </p:nvSpPr>
        <p:spPr>
          <a:xfrm>
            <a:off x="-14070" y="-12254"/>
            <a:ext cx="12206070" cy="6870254"/>
          </a:xfrm>
          <a:prstGeom prst="rect">
            <a:avLst/>
          </a:prstGeom>
          <a:solidFill>
            <a:srgbClr val="263D3B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D38AC-5F45-5A14-EF79-A542D666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443" y="1358238"/>
            <a:ext cx="7101114" cy="544059"/>
          </a:xfrm>
        </p:spPr>
        <p:txBody>
          <a:bodyPr>
            <a:normAutofit/>
          </a:bodyPr>
          <a:lstStyle/>
          <a:p>
            <a:pPr algn="ctr"/>
            <a:r>
              <a:rPr lang="en-US" sz="2200" b="1" i="0" dirty="0">
                <a:solidFill>
                  <a:srgbClr val="BCE5E4"/>
                </a:solidFill>
                <a:effectLst/>
                <a:latin typeface="Arial Black" panose="020B0A04020102020204" pitchFamily="34" charset="0"/>
              </a:rPr>
              <a:t>Who Benefits from </a:t>
            </a:r>
            <a:r>
              <a:rPr lang="en-US" sz="2200" b="1" i="0" dirty="0" err="1">
                <a:solidFill>
                  <a:srgbClr val="BCE5E4"/>
                </a:solidFill>
                <a:effectLst/>
                <a:latin typeface="Arial Black" panose="020B0A04020102020204" pitchFamily="34" charset="0"/>
              </a:rPr>
              <a:t>MedSmart</a:t>
            </a:r>
            <a:r>
              <a:rPr lang="en-US" sz="2200" b="1" i="0" dirty="0">
                <a:solidFill>
                  <a:srgbClr val="BCE5E4"/>
                </a:solidFill>
                <a:effectLst/>
                <a:latin typeface="Arial Black" panose="020B0A04020102020204" pitchFamily="34" charset="0"/>
              </a:rPr>
              <a:t>?</a:t>
            </a:r>
            <a:endParaRPr lang="en-US" sz="2200" dirty="0">
              <a:solidFill>
                <a:srgbClr val="BCE5E4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F6E49A8-D223-61F4-100A-24A732E7FEAD}"/>
              </a:ext>
            </a:extLst>
          </p:cNvPr>
          <p:cNvSpPr/>
          <p:nvPr/>
        </p:nvSpPr>
        <p:spPr>
          <a:xfrm>
            <a:off x="2656335" y="2095540"/>
            <a:ext cx="6865259" cy="3327373"/>
          </a:xfrm>
          <a:prstGeom prst="roundRect">
            <a:avLst/>
          </a:prstGeom>
          <a:solidFill>
            <a:srgbClr val="BCE5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DC03BA-696E-B84B-B153-D46E736C830D}"/>
              </a:ext>
            </a:extLst>
          </p:cNvPr>
          <p:cNvSpPr txBox="1">
            <a:spLocks/>
          </p:cNvSpPr>
          <p:nvPr/>
        </p:nvSpPr>
        <p:spPr>
          <a:xfrm>
            <a:off x="3134864" y="2482025"/>
            <a:ext cx="6400800" cy="2554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Seniors: Enhance independence while managing medications.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63D3B"/>
              </a:solidFill>
              <a:effectLst/>
              <a:latin typeface="Arial Rounded MT Bold" panose="020F07040305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Caregivers: Monitor and support loved ones' medication routines.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63D3B"/>
              </a:solidFill>
              <a:effectLst/>
              <a:latin typeface="Arial Rounded MT Bold" panose="020F07040305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Individuals with Chronic Conditions: Ensure timely and consistent medication intake.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63D3B"/>
              </a:solidFill>
              <a:effectLst/>
              <a:latin typeface="Arial Rounded MT Bold" panose="020F07040305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Healthcare Facilities: Improve medication management for patients.</a:t>
            </a:r>
          </a:p>
        </p:txBody>
      </p:sp>
    </p:spTree>
    <p:extLst>
      <p:ext uri="{BB962C8B-B14F-4D97-AF65-F5344CB8AC3E}">
        <p14:creationId xmlns:p14="http://schemas.microsoft.com/office/powerpoint/2010/main" val="1353525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miling medical staff">
            <a:extLst>
              <a:ext uri="{FF2B5EF4-FFF2-40B4-BE49-F238E27FC236}">
                <a16:creationId xmlns:a16="http://schemas.microsoft.com/office/drawing/2014/main" id="{FBE65CCD-7ECD-59B7-C2D1-AC6421DFB1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6" b="8083"/>
          <a:stretch/>
        </p:blipFill>
        <p:spPr>
          <a:xfrm>
            <a:off x="-14070" y="-12254"/>
            <a:ext cx="12206070" cy="68702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5021C9-07F2-91F3-AFDE-991148A84451}"/>
              </a:ext>
            </a:extLst>
          </p:cNvPr>
          <p:cNvSpPr/>
          <p:nvPr/>
        </p:nvSpPr>
        <p:spPr>
          <a:xfrm>
            <a:off x="-14070" y="-12254"/>
            <a:ext cx="12206070" cy="6870254"/>
          </a:xfrm>
          <a:prstGeom prst="rect">
            <a:avLst/>
          </a:prstGeom>
          <a:solidFill>
            <a:srgbClr val="263D3B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D38AC-5F45-5A14-EF79-A542D666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443" y="1358238"/>
            <a:ext cx="7101114" cy="544059"/>
          </a:xfrm>
        </p:spPr>
        <p:txBody>
          <a:bodyPr>
            <a:normAutofit/>
          </a:bodyPr>
          <a:lstStyle/>
          <a:p>
            <a:pPr algn="ctr"/>
            <a:r>
              <a:rPr lang="en-US" sz="2200" b="1" i="0" dirty="0">
                <a:solidFill>
                  <a:srgbClr val="BCE5E4"/>
                </a:solidFill>
                <a:effectLst/>
                <a:latin typeface="Arial Black" panose="020B0A04020102020204" pitchFamily="34" charset="0"/>
              </a:rPr>
              <a:t>Smart Medication Management</a:t>
            </a:r>
            <a:endParaRPr lang="en-US" sz="2200" dirty="0">
              <a:solidFill>
                <a:srgbClr val="BCE5E4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F6E49A8-D223-61F4-100A-24A732E7FEAD}"/>
              </a:ext>
            </a:extLst>
          </p:cNvPr>
          <p:cNvSpPr/>
          <p:nvPr/>
        </p:nvSpPr>
        <p:spPr>
          <a:xfrm>
            <a:off x="2656335" y="2095540"/>
            <a:ext cx="6865259" cy="3327373"/>
          </a:xfrm>
          <a:prstGeom prst="roundRect">
            <a:avLst/>
          </a:prstGeom>
          <a:solidFill>
            <a:srgbClr val="BCE5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DC03BA-696E-B84B-B153-D46E736C830D}"/>
              </a:ext>
            </a:extLst>
          </p:cNvPr>
          <p:cNvSpPr txBox="1">
            <a:spLocks/>
          </p:cNvSpPr>
          <p:nvPr/>
        </p:nvSpPr>
        <p:spPr>
          <a:xfrm>
            <a:off x="2959100" y="2482025"/>
            <a:ext cx="6184900" cy="2554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Medication Compartment</a:t>
            </a:r>
            <a:r>
              <a:rPr lang="en-US" sz="1800" b="0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: </a:t>
            </a:r>
            <a:r>
              <a:rPr lang="en-US" sz="1600" b="0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Eight separate windows for 				different doses.</a:t>
            </a:r>
            <a:endParaRPr lang="en-US" sz="1800" b="0" i="0" dirty="0">
              <a:solidFill>
                <a:srgbClr val="263D3B"/>
              </a:solidFill>
              <a:effectLst/>
              <a:latin typeface="Arial Rounded MT Bold" panose="020F07040305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63D3B"/>
              </a:solidFill>
              <a:effectLst/>
              <a:latin typeface="Arial Rounded MT Bold" panose="020F07040305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User-Friendly Interface</a:t>
            </a:r>
            <a:r>
              <a:rPr lang="en-US" sz="1800" b="0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: </a:t>
            </a:r>
            <a:r>
              <a:rPr lang="en-US" sz="1600" b="0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LCD and push-button controls 				for easy setup.</a:t>
            </a:r>
            <a:endParaRPr lang="en-US" sz="1800" b="0" i="0" dirty="0">
              <a:solidFill>
                <a:srgbClr val="263D3B"/>
              </a:solidFill>
              <a:effectLst/>
              <a:latin typeface="Arial Rounded MT Bold" panose="020F07040305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63D3B"/>
              </a:solidFill>
              <a:effectLst/>
              <a:latin typeface="Arial Rounded MT Bold" panose="020F07040305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Alarms and Notifications</a:t>
            </a:r>
            <a:r>
              <a:rPr lang="en-US" sz="1800" b="0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: </a:t>
            </a:r>
            <a:r>
              <a:rPr lang="en-US" sz="1600" b="0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Set custom alarms for 					medication reminders.</a:t>
            </a:r>
            <a:endParaRPr lang="en-US" sz="1800" b="0" i="0" dirty="0">
              <a:solidFill>
                <a:srgbClr val="263D3B"/>
              </a:solidFill>
              <a:effectLst/>
              <a:latin typeface="Arial Rounded MT Bold" panose="020F07040305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63D3B"/>
              </a:solidFill>
              <a:effectLst/>
              <a:latin typeface="Arial Rounded MT Bold" panose="020F07040305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Refill Alerts</a:t>
            </a:r>
            <a:r>
              <a:rPr lang="en-US" sz="1800" b="0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: </a:t>
            </a:r>
            <a:r>
              <a:rPr lang="en-US" sz="1600" b="0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Receive timely notifications when it's time 				to restock.</a:t>
            </a:r>
            <a:endParaRPr lang="en-US" sz="1800" b="0" i="0" dirty="0">
              <a:solidFill>
                <a:srgbClr val="263D3B"/>
              </a:solidFill>
              <a:effectLst/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372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urgeon reviewing MRI scans on a modern screen">
            <a:extLst>
              <a:ext uri="{FF2B5EF4-FFF2-40B4-BE49-F238E27FC236}">
                <a16:creationId xmlns:a16="http://schemas.microsoft.com/office/drawing/2014/main" id="{CBA768B6-C6BF-0ADC-6E33-20A19571A5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7646" r="1" b="8081"/>
          <a:stretch/>
        </p:blipFill>
        <p:spPr>
          <a:xfrm>
            <a:off x="-14070" y="0"/>
            <a:ext cx="1220607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5021C9-07F2-91F3-AFDE-991148A84451}"/>
              </a:ext>
            </a:extLst>
          </p:cNvPr>
          <p:cNvSpPr/>
          <p:nvPr/>
        </p:nvSpPr>
        <p:spPr>
          <a:xfrm>
            <a:off x="-14070" y="-12254"/>
            <a:ext cx="12206070" cy="6870254"/>
          </a:xfrm>
          <a:prstGeom prst="rect">
            <a:avLst/>
          </a:prstGeom>
          <a:solidFill>
            <a:srgbClr val="263D3B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D38AC-5F45-5A14-EF79-A542D666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443" y="1790038"/>
            <a:ext cx="7101114" cy="544059"/>
          </a:xfrm>
        </p:spPr>
        <p:txBody>
          <a:bodyPr>
            <a:normAutofit/>
          </a:bodyPr>
          <a:lstStyle/>
          <a:p>
            <a:pPr algn="ctr"/>
            <a:r>
              <a:rPr lang="en-US" sz="2200" b="1" i="0" dirty="0" err="1">
                <a:solidFill>
                  <a:srgbClr val="BCE5E4"/>
                </a:solidFill>
                <a:effectLst/>
                <a:latin typeface="Arial Black" panose="020B0A04020102020204" pitchFamily="34" charset="0"/>
              </a:rPr>
              <a:t>MedSmart</a:t>
            </a:r>
            <a:r>
              <a:rPr lang="en-US" sz="2200" b="1" i="0" dirty="0">
                <a:solidFill>
                  <a:srgbClr val="BCE5E4"/>
                </a:solidFill>
                <a:effectLst/>
                <a:latin typeface="Arial Black" panose="020B0A04020102020204" pitchFamily="34" charset="0"/>
              </a:rPr>
              <a:t> in Numbers</a:t>
            </a:r>
            <a:endParaRPr lang="en-US" sz="2200" dirty="0">
              <a:solidFill>
                <a:srgbClr val="BCE5E4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F6E49A8-D223-61F4-100A-24A732E7FEAD}"/>
              </a:ext>
            </a:extLst>
          </p:cNvPr>
          <p:cNvSpPr/>
          <p:nvPr/>
        </p:nvSpPr>
        <p:spPr>
          <a:xfrm>
            <a:off x="2257193" y="2482023"/>
            <a:ext cx="7663543" cy="2554401"/>
          </a:xfrm>
          <a:prstGeom prst="roundRect">
            <a:avLst/>
          </a:prstGeom>
          <a:solidFill>
            <a:srgbClr val="BCE5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DC03BA-696E-B84B-B153-D46E736C830D}"/>
              </a:ext>
            </a:extLst>
          </p:cNvPr>
          <p:cNvSpPr txBox="1">
            <a:spLocks/>
          </p:cNvSpPr>
          <p:nvPr/>
        </p:nvSpPr>
        <p:spPr>
          <a:xfrm>
            <a:off x="2545443" y="2482023"/>
            <a:ext cx="7500257" cy="2554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Dimensions</a:t>
            </a:r>
            <a:r>
              <a:rPr lang="en-US" sz="1800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: 26cm (height) x 12cm (width) x 318kg (weight).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i="0" dirty="0">
              <a:solidFill>
                <a:srgbClr val="263D3B"/>
              </a:solidFill>
              <a:effectLst/>
              <a:latin typeface="Arial Rounded MT Bold" panose="020F07040305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Power Supply</a:t>
            </a:r>
            <a:r>
              <a:rPr lang="en-US" sz="1800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: Standard AC power with battery backup.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i="0" dirty="0">
              <a:solidFill>
                <a:srgbClr val="263D3B"/>
              </a:solidFill>
              <a:effectLst/>
              <a:latin typeface="Arial Rounded MT Bold" panose="020F07040305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Material</a:t>
            </a:r>
            <a:r>
              <a:rPr lang="en-US" sz="1800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: Durable, lightweight, and safe for home use.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i="0" dirty="0">
              <a:solidFill>
                <a:srgbClr val="263D3B"/>
              </a:solidFill>
              <a:effectLst/>
              <a:latin typeface="Arial Rounded MT Bold" panose="020F07040305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Capacity</a:t>
            </a:r>
            <a:r>
              <a:rPr lang="en-US" sz="1800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: Eight medication compartments.</a:t>
            </a:r>
          </a:p>
        </p:txBody>
      </p:sp>
    </p:spTree>
    <p:extLst>
      <p:ext uri="{BB962C8B-B14F-4D97-AF65-F5344CB8AC3E}">
        <p14:creationId xmlns:p14="http://schemas.microsoft.com/office/powerpoint/2010/main" val="1592885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lorful pills stacked to make a bar graph">
            <a:extLst>
              <a:ext uri="{FF2B5EF4-FFF2-40B4-BE49-F238E27FC236}">
                <a16:creationId xmlns:a16="http://schemas.microsoft.com/office/drawing/2014/main" id="{DB8DCA11-74A5-5C12-2B61-72F4D7A88F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4" b="9184"/>
          <a:stretch/>
        </p:blipFill>
        <p:spPr>
          <a:xfrm>
            <a:off x="0" y="1"/>
            <a:ext cx="1222102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5021C9-07F2-91F3-AFDE-991148A84451}"/>
              </a:ext>
            </a:extLst>
          </p:cNvPr>
          <p:cNvSpPr/>
          <p:nvPr/>
        </p:nvSpPr>
        <p:spPr>
          <a:xfrm>
            <a:off x="-14070" y="-12254"/>
            <a:ext cx="12235090" cy="6870254"/>
          </a:xfrm>
          <a:prstGeom prst="rect">
            <a:avLst/>
          </a:prstGeom>
          <a:solidFill>
            <a:srgbClr val="263D3B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D38AC-5F45-5A14-EF79-A542D666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443" y="1790038"/>
            <a:ext cx="7101114" cy="544059"/>
          </a:xfrm>
        </p:spPr>
        <p:txBody>
          <a:bodyPr>
            <a:normAutofit/>
          </a:bodyPr>
          <a:lstStyle/>
          <a:p>
            <a:pPr algn="ctr"/>
            <a:r>
              <a:rPr lang="en-US" sz="2200" b="1" i="0" dirty="0">
                <a:solidFill>
                  <a:srgbClr val="BCE5E4"/>
                </a:solidFill>
                <a:effectLst/>
                <a:latin typeface="Arial Black" panose="020B0A04020102020204" pitchFamily="34" charset="0"/>
              </a:rPr>
              <a:t>Addressing a Growing Need</a:t>
            </a:r>
            <a:endParaRPr lang="en-US" sz="2200" dirty="0">
              <a:solidFill>
                <a:srgbClr val="BCE5E4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F6E49A8-D223-61F4-100A-24A732E7FEAD}"/>
              </a:ext>
            </a:extLst>
          </p:cNvPr>
          <p:cNvSpPr/>
          <p:nvPr/>
        </p:nvSpPr>
        <p:spPr>
          <a:xfrm>
            <a:off x="2474796" y="2482023"/>
            <a:ext cx="7242407" cy="2554401"/>
          </a:xfrm>
          <a:prstGeom prst="roundRect">
            <a:avLst/>
          </a:prstGeom>
          <a:solidFill>
            <a:srgbClr val="BCE5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DC03BA-696E-B84B-B153-D46E736C830D}"/>
              </a:ext>
            </a:extLst>
          </p:cNvPr>
          <p:cNvSpPr txBox="1">
            <a:spLocks/>
          </p:cNvSpPr>
          <p:nvPr/>
        </p:nvSpPr>
        <p:spPr>
          <a:xfrm>
            <a:off x="2752270" y="2482023"/>
            <a:ext cx="6687457" cy="2554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Aging Population</a:t>
            </a:r>
            <a:r>
              <a:rPr lang="en-US" sz="1800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: A significant demographic shift 				towards elderly individuals.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i="0" dirty="0">
              <a:solidFill>
                <a:srgbClr val="263D3B"/>
              </a:solidFill>
              <a:effectLst/>
              <a:latin typeface="Arial Rounded MT Bold" panose="020F07040305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Chronic Conditions</a:t>
            </a:r>
            <a:r>
              <a:rPr lang="en-US" sz="1800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: Increasing cases of chronic 			diseases that require regular medication.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i="0" dirty="0">
              <a:solidFill>
                <a:srgbClr val="263D3B"/>
              </a:solidFill>
              <a:effectLst/>
              <a:latin typeface="Arial Rounded MT Bold" panose="020F07040305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Caregiver Support</a:t>
            </a:r>
            <a:r>
              <a:rPr lang="en-US" sz="1800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: Aids caregivers in ensuring loved 		ones receive the right medication on time.</a:t>
            </a:r>
          </a:p>
        </p:txBody>
      </p:sp>
    </p:spTree>
    <p:extLst>
      <p:ext uri="{BB962C8B-B14F-4D97-AF65-F5344CB8AC3E}">
        <p14:creationId xmlns:p14="http://schemas.microsoft.com/office/powerpoint/2010/main" val="3104818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293D59B-5535-FF7D-D7D3-0074BE129847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263D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8CB2C1-95DE-EE30-C8A2-D63D8D396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314" y="1755775"/>
            <a:ext cx="3686629" cy="435429"/>
          </a:xfrm>
        </p:spPr>
        <p:txBody>
          <a:bodyPr>
            <a:normAutofit/>
          </a:bodyPr>
          <a:lstStyle/>
          <a:p>
            <a:r>
              <a:rPr lang="en-US" sz="1800" b="1" i="0" dirty="0">
                <a:solidFill>
                  <a:srgbClr val="BCE5E4"/>
                </a:solidFill>
                <a:effectLst/>
                <a:latin typeface="Arial Black" panose="020B0A04020102020204" pitchFamily="34" charset="0"/>
              </a:rPr>
              <a:t>Our Innovative Product</a:t>
            </a:r>
            <a:endParaRPr lang="en-US" sz="1800" dirty="0">
              <a:solidFill>
                <a:srgbClr val="BCE5E4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Content Placeholder 4" descr="A white and red rectangular object with buttons&#10;&#10;Description automatically generated">
            <a:extLst>
              <a:ext uri="{FF2B5EF4-FFF2-40B4-BE49-F238E27FC236}">
                <a16:creationId xmlns:a16="http://schemas.microsoft.com/office/drawing/2014/main" id="{48A64265-26EE-09D0-1222-739AD6314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27" y="713015"/>
            <a:ext cx="4064827" cy="5431970"/>
          </a:xfrm>
          <a:custGeom>
            <a:avLst/>
            <a:gdLst>
              <a:gd name="connsiteX0" fmla="*/ 0 w 4064827"/>
              <a:gd name="connsiteY0" fmla="*/ 0 h 5431970"/>
              <a:gd name="connsiteX1" fmla="*/ 499393 w 4064827"/>
              <a:gd name="connsiteY1" fmla="*/ 0 h 5431970"/>
              <a:gd name="connsiteX2" fmla="*/ 1161379 w 4064827"/>
              <a:gd name="connsiteY2" fmla="*/ 0 h 5431970"/>
              <a:gd name="connsiteX3" fmla="*/ 1823365 w 4064827"/>
              <a:gd name="connsiteY3" fmla="*/ 0 h 5431970"/>
              <a:gd name="connsiteX4" fmla="*/ 2444703 w 4064827"/>
              <a:gd name="connsiteY4" fmla="*/ 0 h 5431970"/>
              <a:gd name="connsiteX5" fmla="*/ 2903448 w 4064827"/>
              <a:gd name="connsiteY5" fmla="*/ 0 h 5431970"/>
              <a:gd name="connsiteX6" fmla="*/ 3524786 w 4064827"/>
              <a:gd name="connsiteY6" fmla="*/ 0 h 5431970"/>
              <a:gd name="connsiteX7" fmla="*/ 4064827 w 4064827"/>
              <a:gd name="connsiteY7" fmla="*/ 0 h 5431970"/>
              <a:gd name="connsiteX8" fmla="*/ 4064827 w 4064827"/>
              <a:gd name="connsiteY8" fmla="*/ 380238 h 5431970"/>
              <a:gd name="connsiteX9" fmla="*/ 4064827 w 4064827"/>
              <a:gd name="connsiteY9" fmla="*/ 977755 h 5431970"/>
              <a:gd name="connsiteX10" fmla="*/ 4064827 w 4064827"/>
              <a:gd name="connsiteY10" fmla="*/ 1520952 h 5431970"/>
              <a:gd name="connsiteX11" fmla="*/ 4064827 w 4064827"/>
              <a:gd name="connsiteY11" fmla="*/ 1901190 h 5431970"/>
              <a:gd name="connsiteX12" fmla="*/ 4064827 w 4064827"/>
              <a:gd name="connsiteY12" fmla="*/ 2281427 h 5431970"/>
              <a:gd name="connsiteX13" fmla="*/ 4064827 w 4064827"/>
              <a:gd name="connsiteY13" fmla="*/ 2770305 h 5431970"/>
              <a:gd name="connsiteX14" fmla="*/ 4064827 w 4064827"/>
              <a:gd name="connsiteY14" fmla="*/ 3204862 h 5431970"/>
              <a:gd name="connsiteX15" fmla="*/ 4064827 w 4064827"/>
              <a:gd name="connsiteY15" fmla="*/ 3802379 h 5431970"/>
              <a:gd name="connsiteX16" fmla="*/ 4064827 w 4064827"/>
              <a:gd name="connsiteY16" fmla="*/ 4236937 h 5431970"/>
              <a:gd name="connsiteX17" fmla="*/ 4064827 w 4064827"/>
              <a:gd name="connsiteY17" fmla="*/ 4671494 h 5431970"/>
              <a:gd name="connsiteX18" fmla="*/ 4064827 w 4064827"/>
              <a:gd name="connsiteY18" fmla="*/ 5431970 h 5431970"/>
              <a:gd name="connsiteX19" fmla="*/ 3402841 w 4064827"/>
              <a:gd name="connsiteY19" fmla="*/ 5431970 h 5431970"/>
              <a:gd name="connsiteX20" fmla="*/ 2740855 w 4064827"/>
              <a:gd name="connsiteY20" fmla="*/ 5431970 h 5431970"/>
              <a:gd name="connsiteX21" fmla="*/ 2078869 w 4064827"/>
              <a:gd name="connsiteY21" fmla="*/ 5431970 h 5431970"/>
              <a:gd name="connsiteX22" fmla="*/ 1498179 w 4064827"/>
              <a:gd name="connsiteY22" fmla="*/ 5431970 h 5431970"/>
              <a:gd name="connsiteX23" fmla="*/ 836193 w 4064827"/>
              <a:gd name="connsiteY23" fmla="*/ 5431970 h 5431970"/>
              <a:gd name="connsiteX24" fmla="*/ 0 w 4064827"/>
              <a:gd name="connsiteY24" fmla="*/ 5431970 h 5431970"/>
              <a:gd name="connsiteX25" fmla="*/ 0 w 4064827"/>
              <a:gd name="connsiteY25" fmla="*/ 4834453 h 5431970"/>
              <a:gd name="connsiteX26" fmla="*/ 0 w 4064827"/>
              <a:gd name="connsiteY26" fmla="*/ 4345576 h 5431970"/>
              <a:gd name="connsiteX27" fmla="*/ 0 w 4064827"/>
              <a:gd name="connsiteY27" fmla="*/ 3965338 h 5431970"/>
              <a:gd name="connsiteX28" fmla="*/ 0 w 4064827"/>
              <a:gd name="connsiteY28" fmla="*/ 3585100 h 5431970"/>
              <a:gd name="connsiteX29" fmla="*/ 0 w 4064827"/>
              <a:gd name="connsiteY29" fmla="*/ 3150543 h 5431970"/>
              <a:gd name="connsiteX30" fmla="*/ 0 w 4064827"/>
              <a:gd name="connsiteY30" fmla="*/ 2770305 h 5431970"/>
              <a:gd name="connsiteX31" fmla="*/ 0 w 4064827"/>
              <a:gd name="connsiteY31" fmla="*/ 2390067 h 5431970"/>
              <a:gd name="connsiteX32" fmla="*/ 0 w 4064827"/>
              <a:gd name="connsiteY32" fmla="*/ 1738230 h 5431970"/>
              <a:gd name="connsiteX33" fmla="*/ 0 w 4064827"/>
              <a:gd name="connsiteY33" fmla="*/ 1140714 h 5431970"/>
              <a:gd name="connsiteX34" fmla="*/ 0 w 4064827"/>
              <a:gd name="connsiteY34" fmla="*/ 488877 h 5431970"/>
              <a:gd name="connsiteX35" fmla="*/ 0 w 4064827"/>
              <a:gd name="connsiteY35" fmla="*/ 0 h 543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064827" h="5431970" fill="none" extrusionOk="0">
                <a:moveTo>
                  <a:pt x="0" y="0"/>
                </a:moveTo>
                <a:cubicBezTo>
                  <a:pt x="138906" y="-56681"/>
                  <a:pt x="378404" y="4235"/>
                  <a:pt x="499393" y="0"/>
                </a:cubicBezTo>
                <a:cubicBezTo>
                  <a:pt x="620382" y="-4235"/>
                  <a:pt x="985337" y="4510"/>
                  <a:pt x="1161379" y="0"/>
                </a:cubicBezTo>
                <a:cubicBezTo>
                  <a:pt x="1337421" y="-4510"/>
                  <a:pt x="1607710" y="46074"/>
                  <a:pt x="1823365" y="0"/>
                </a:cubicBezTo>
                <a:cubicBezTo>
                  <a:pt x="2039020" y="-46074"/>
                  <a:pt x="2165118" y="57789"/>
                  <a:pt x="2444703" y="0"/>
                </a:cubicBezTo>
                <a:cubicBezTo>
                  <a:pt x="2724288" y="-57789"/>
                  <a:pt x="2765635" y="40030"/>
                  <a:pt x="2903448" y="0"/>
                </a:cubicBezTo>
                <a:cubicBezTo>
                  <a:pt x="3041262" y="-40030"/>
                  <a:pt x="3286455" y="42829"/>
                  <a:pt x="3524786" y="0"/>
                </a:cubicBezTo>
                <a:cubicBezTo>
                  <a:pt x="3763117" y="-42829"/>
                  <a:pt x="3859868" y="21669"/>
                  <a:pt x="4064827" y="0"/>
                </a:cubicBezTo>
                <a:cubicBezTo>
                  <a:pt x="4090054" y="148301"/>
                  <a:pt x="4049575" y="277200"/>
                  <a:pt x="4064827" y="380238"/>
                </a:cubicBezTo>
                <a:cubicBezTo>
                  <a:pt x="4080079" y="483276"/>
                  <a:pt x="4062622" y="784828"/>
                  <a:pt x="4064827" y="977755"/>
                </a:cubicBezTo>
                <a:cubicBezTo>
                  <a:pt x="4067032" y="1170682"/>
                  <a:pt x="4046005" y="1318989"/>
                  <a:pt x="4064827" y="1520952"/>
                </a:cubicBezTo>
                <a:cubicBezTo>
                  <a:pt x="4083649" y="1722915"/>
                  <a:pt x="4054465" y="1811402"/>
                  <a:pt x="4064827" y="1901190"/>
                </a:cubicBezTo>
                <a:cubicBezTo>
                  <a:pt x="4075189" y="1990978"/>
                  <a:pt x="4046478" y="2129313"/>
                  <a:pt x="4064827" y="2281427"/>
                </a:cubicBezTo>
                <a:cubicBezTo>
                  <a:pt x="4083176" y="2433541"/>
                  <a:pt x="4029593" y="2588397"/>
                  <a:pt x="4064827" y="2770305"/>
                </a:cubicBezTo>
                <a:cubicBezTo>
                  <a:pt x="4100061" y="2952213"/>
                  <a:pt x="4063630" y="2993989"/>
                  <a:pt x="4064827" y="3204862"/>
                </a:cubicBezTo>
                <a:cubicBezTo>
                  <a:pt x="4066024" y="3415735"/>
                  <a:pt x="4002632" y="3657976"/>
                  <a:pt x="4064827" y="3802379"/>
                </a:cubicBezTo>
                <a:cubicBezTo>
                  <a:pt x="4127022" y="3946782"/>
                  <a:pt x="4045014" y="4107067"/>
                  <a:pt x="4064827" y="4236937"/>
                </a:cubicBezTo>
                <a:cubicBezTo>
                  <a:pt x="4084640" y="4366807"/>
                  <a:pt x="4050108" y="4564784"/>
                  <a:pt x="4064827" y="4671494"/>
                </a:cubicBezTo>
                <a:cubicBezTo>
                  <a:pt x="4079546" y="4778204"/>
                  <a:pt x="4055356" y="5112696"/>
                  <a:pt x="4064827" y="5431970"/>
                </a:cubicBezTo>
                <a:cubicBezTo>
                  <a:pt x="3769279" y="5464544"/>
                  <a:pt x="3711107" y="5423545"/>
                  <a:pt x="3402841" y="5431970"/>
                </a:cubicBezTo>
                <a:cubicBezTo>
                  <a:pt x="3094575" y="5440395"/>
                  <a:pt x="3040228" y="5364802"/>
                  <a:pt x="2740855" y="5431970"/>
                </a:cubicBezTo>
                <a:cubicBezTo>
                  <a:pt x="2441482" y="5499138"/>
                  <a:pt x="2333626" y="5399886"/>
                  <a:pt x="2078869" y="5431970"/>
                </a:cubicBezTo>
                <a:cubicBezTo>
                  <a:pt x="1824112" y="5464054"/>
                  <a:pt x="1654477" y="5400587"/>
                  <a:pt x="1498179" y="5431970"/>
                </a:cubicBezTo>
                <a:cubicBezTo>
                  <a:pt x="1341881" y="5463353"/>
                  <a:pt x="1021797" y="5431178"/>
                  <a:pt x="836193" y="5431970"/>
                </a:cubicBezTo>
                <a:cubicBezTo>
                  <a:pt x="650589" y="5432762"/>
                  <a:pt x="366283" y="5340156"/>
                  <a:pt x="0" y="5431970"/>
                </a:cubicBezTo>
                <a:cubicBezTo>
                  <a:pt x="-62418" y="5152125"/>
                  <a:pt x="28483" y="5073060"/>
                  <a:pt x="0" y="4834453"/>
                </a:cubicBezTo>
                <a:cubicBezTo>
                  <a:pt x="-28483" y="4595846"/>
                  <a:pt x="42023" y="4454700"/>
                  <a:pt x="0" y="4345576"/>
                </a:cubicBezTo>
                <a:cubicBezTo>
                  <a:pt x="-42023" y="4236452"/>
                  <a:pt x="18554" y="4095218"/>
                  <a:pt x="0" y="3965338"/>
                </a:cubicBezTo>
                <a:cubicBezTo>
                  <a:pt x="-18554" y="3835458"/>
                  <a:pt x="40960" y="3691980"/>
                  <a:pt x="0" y="3585100"/>
                </a:cubicBezTo>
                <a:cubicBezTo>
                  <a:pt x="-40960" y="3478220"/>
                  <a:pt x="8929" y="3296224"/>
                  <a:pt x="0" y="3150543"/>
                </a:cubicBezTo>
                <a:cubicBezTo>
                  <a:pt x="-8929" y="3004862"/>
                  <a:pt x="45142" y="2920725"/>
                  <a:pt x="0" y="2770305"/>
                </a:cubicBezTo>
                <a:cubicBezTo>
                  <a:pt x="-45142" y="2619885"/>
                  <a:pt x="2334" y="2530234"/>
                  <a:pt x="0" y="2390067"/>
                </a:cubicBezTo>
                <a:cubicBezTo>
                  <a:pt x="-2334" y="2249900"/>
                  <a:pt x="30924" y="1958395"/>
                  <a:pt x="0" y="1738230"/>
                </a:cubicBezTo>
                <a:cubicBezTo>
                  <a:pt x="-30924" y="1518065"/>
                  <a:pt x="21686" y="1320401"/>
                  <a:pt x="0" y="1140714"/>
                </a:cubicBezTo>
                <a:cubicBezTo>
                  <a:pt x="-21686" y="961027"/>
                  <a:pt x="74553" y="784172"/>
                  <a:pt x="0" y="488877"/>
                </a:cubicBezTo>
                <a:cubicBezTo>
                  <a:pt x="-74553" y="193582"/>
                  <a:pt x="24819" y="162906"/>
                  <a:pt x="0" y="0"/>
                </a:cubicBezTo>
                <a:close/>
              </a:path>
              <a:path w="4064827" h="5431970" stroke="0" extrusionOk="0">
                <a:moveTo>
                  <a:pt x="0" y="0"/>
                </a:moveTo>
                <a:cubicBezTo>
                  <a:pt x="272793" y="-28746"/>
                  <a:pt x="399266" y="13365"/>
                  <a:pt x="580690" y="0"/>
                </a:cubicBezTo>
                <a:cubicBezTo>
                  <a:pt x="762114" y="-13365"/>
                  <a:pt x="967283" y="70971"/>
                  <a:pt x="1242676" y="0"/>
                </a:cubicBezTo>
                <a:cubicBezTo>
                  <a:pt x="1518069" y="-70971"/>
                  <a:pt x="1590078" y="53363"/>
                  <a:pt x="1864014" y="0"/>
                </a:cubicBezTo>
                <a:cubicBezTo>
                  <a:pt x="2137950" y="-53363"/>
                  <a:pt x="2330935" y="71807"/>
                  <a:pt x="2485351" y="0"/>
                </a:cubicBezTo>
                <a:cubicBezTo>
                  <a:pt x="2639767" y="-71807"/>
                  <a:pt x="2990767" y="78306"/>
                  <a:pt x="3147337" y="0"/>
                </a:cubicBezTo>
                <a:cubicBezTo>
                  <a:pt x="3303907" y="-78306"/>
                  <a:pt x="3770579" y="107108"/>
                  <a:pt x="4064827" y="0"/>
                </a:cubicBezTo>
                <a:cubicBezTo>
                  <a:pt x="4105544" y="230186"/>
                  <a:pt x="4036609" y="355042"/>
                  <a:pt x="4064827" y="543197"/>
                </a:cubicBezTo>
                <a:cubicBezTo>
                  <a:pt x="4093045" y="731352"/>
                  <a:pt x="4039812" y="735846"/>
                  <a:pt x="4064827" y="923435"/>
                </a:cubicBezTo>
                <a:cubicBezTo>
                  <a:pt x="4089842" y="1111024"/>
                  <a:pt x="3994715" y="1327513"/>
                  <a:pt x="4064827" y="1575271"/>
                </a:cubicBezTo>
                <a:cubicBezTo>
                  <a:pt x="4134939" y="1823029"/>
                  <a:pt x="4058599" y="1956537"/>
                  <a:pt x="4064827" y="2064149"/>
                </a:cubicBezTo>
                <a:cubicBezTo>
                  <a:pt x="4071055" y="2171761"/>
                  <a:pt x="4030947" y="2291249"/>
                  <a:pt x="4064827" y="2498706"/>
                </a:cubicBezTo>
                <a:cubicBezTo>
                  <a:pt x="4098707" y="2706163"/>
                  <a:pt x="4006305" y="2879702"/>
                  <a:pt x="4064827" y="2987584"/>
                </a:cubicBezTo>
                <a:cubicBezTo>
                  <a:pt x="4123349" y="3095466"/>
                  <a:pt x="4038381" y="3279362"/>
                  <a:pt x="4064827" y="3530781"/>
                </a:cubicBezTo>
                <a:cubicBezTo>
                  <a:pt x="4091273" y="3782200"/>
                  <a:pt x="4032248" y="3902199"/>
                  <a:pt x="4064827" y="4019658"/>
                </a:cubicBezTo>
                <a:cubicBezTo>
                  <a:pt x="4097406" y="4137117"/>
                  <a:pt x="4018094" y="4389132"/>
                  <a:pt x="4064827" y="4562855"/>
                </a:cubicBezTo>
                <a:cubicBezTo>
                  <a:pt x="4111560" y="4736578"/>
                  <a:pt x="4022817" y="4866579"/>
                  <a:pt x="4064827" y="4943093"/>
                </a:cubicBezTo>
                <a:cubicBezTo>
                  <a:pt x="4106837" y="5019607"/>
                  <a:pt x="4025775" y="5323393"/>
                  <a:pt x="4064827" y="5431970"/>
                </a:cubicBezTo>
                <a:cubicBezTo>
                  <a:pt x="3933903" y="5437724"/>
                  <a:pt x="3636001" y="5409746"/>
                  <a:pt x="3524786" y="5431970"/>
                </a:cubicBezTo>
                <a:cubicBezTo>
                  <a:pt x="3413571" y="5454194"/>
                  <a:pt x="3039289" y="5365877"/>
                  <a:pt x="2903448" y="5431970"/>
                </a:cubicBezTo>
                <a:cubicBezTo>
                  <a:pt x="2767607" y="5498063"/>
                  <a:pt x="2577424" y="5408745"/>
                  <a:pt x="2404055" y="5431970"/>
                </a:cubicBezTo>
                <a:cubicBezTo>
                  <a:pt x="2230686" y="5455195"/>
                  <a:pt x="1909204" y="5388918"/>
                  <a:pt x="1742069" y="5431970"/>
                </a:cubicBezTo>
                <a:cubicBezTo>
                  <a:pt x="1574934" y="5475022"/>
                  <a:pt x="1290998" y="5431742"/>
                  <a:pt x="1120731" y="5431970"/>
                </a:cubicBezTo>
                <a:cubicBezTo>
                  <a:pt x="950464" y="5432198"/>
                  <a:pt x="783981" y="5407824"/>
                  <a:pt x="580690" y="5431970"/>
                </a:cubicBezTo>
                <a:cubicBezTo>
                  <a:pt x="377399" y="5456116"/>
                  <a:pt x="131713" y="5425185"/>
                  <a:pt x="0" y="5431970"/>
                </a:cubicBezTo>
                <a:cubicBezTo>
                  <a:pt x="-12960" y="5220158"/>
                  <a:pt x="62829" y="4989709"/>
                  <a:pt x="0" y="4834453"/>
                </a:cubicBezTo>
                <a:cubicBezTo>
                  <a:pt x="-62829" y="4679197"/>
                  <a:pt x="49286" y="4513087"/>
                  <a:pt x="0" y="4399896"/>
                </a:cubicBezTo>
                <a:cubicBezTo>
                  <a:pt x="-49286" y="4286705"/>
                  <a:pt x="55870" y="3986534"/>
                  <a:pt x="0" y="3802379"/>
                </a:cubicBezTo>
                <a:cubicBezTo>
                  <a:pt x="-55870" y="3618224"/>
                  <a:pt x="7560" y="3539945"/>
                  <a:pt x="0" y="3422141"/>
                </a:cubicBezTo>
                <a:cubicBezTo>
                  <a:pt x="-7560" y="3304337"/>
                  <a:pt x="24000" y="3015990"/>
                  <a:pt x="0" y="2824624"/>
                </a:cubicBezTo>
                <a:cubicBezTo>
                  <a:pt x="-24000" y="2633258"/>
                  <a:pt x="34698" y="2488429"/>
                  <a:pt x="0" y="2390067"/>
                </a:cubicBezTo>
                <a:cubicBezTo>
                  <a:pt x="-34698" y="2291705"/>
                  <a:pt x="21572" y="2062787"/>
                  <a:pt x="0" y="1846870"/>
                </a:cubicBezTo>
                <a:cubicBezTo>
                  <a:pt x="-21572" y="1630953"/>
                  <a:pt x="56887" y="1429526"/>
                  <a:pt x="0" y="1249353"/>
                </a:cubicBezTo>
                <a:cubicBezTo>
                  <a:pt x="-56887" y="1069180"/>
                  <a:pt x="51507" y="921380"/>
                  <a:pt x="0" y="651836"/>
                </a:cubicBezTo>
                <a:cubicBezTo>
                  <a:pt x="-51507" y="382292"/>
                  <a:pt x="9703" y="246706"/>
                  <a:pt x="0" y="0"/>
                </a:cubicBezTo>
                <a:close/>
              </a:path>
            </a:pathLst>
          </a:custGeom>
          <a:ln>
            <a:solidFill>
              <a:srgbClr val="BCE5E4"/>
            </a:solidFill>
            <a:extLst>
              <a:ext uri="{C807C97D-BFC1-408E-A445-0C87EB9F89A2}">
                <ask:lineSketchStyleProps xmlns:ask="http://schemas.microsoft.com/office/drawing/2018/sketchyshapes" sd="1656488992"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44A59E-2A17-C253-7D54-5D48ADA34A9E}"/>
              </a:ext>
            </a:extLst>
          </p:cNvPr>
          <p:cNvSpPr/>
          <p:nvPr/>
        </p:nvSpPr>
        <p:spPr>
          <a:xfrm>
            <a:off x="5399313" y="2239283"/>
            <a:ext cx="5617029" cy="2921000"/>
          </a:xfrm>
          <a:prstGeom prst="roundRect">
            <a:avLst/>
          </a:prstGeom>
          <a:solidFill>
            <a:srgbClr val="BCE5E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0E88F83-653D-1482-9E2B-B7ADE1D3BF8C}"/>
              </a:ext>
            </a:extLst>
          </p:cNvPr>
          <p:cNvSpPr txBox="1">
            <a:spLocks/>
          </p:cNvSpPr>
          <p:nvPr/>
        </p:nvSpPr>
        <p:spPr>
          <a:xfrm>
            <a:off x="5399313" y="2347234"/>
            <a:ext cx="5617029" cy="2743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rgbClr val="263D3B"/>
                </a:solidFill>
                <a:latin typeface="Arial Rounded MT Bold" panose="020F0704030504030204" pitchFamily="34" charset="0"/>
              </a:rPr>
              <a:t>We are proud to introduce our groundbreaking product,</a:t>
            </a:r>
          </a:p>
          <a:p>
            <a:pPr algn="ctr"/>
            <a:endParaRPr lang="en-US" sz="1800" b="1" dirty="0">
              <a:solidFill>
                <a:srgbClr val="263D3B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sz="1800" b="1" dirty="0">
                <a:solidFill>
                  <a:srgbClr val="263D3B"/>
                </a:solidFill>
                <a:latin typeface="Arial Rounded MT Bold" panose="020F0704030504030204" pitchFamily="34" charset="0"/>
              </a:rPr>
              <a:t> the "</a:t>
            </a:r>
            <a:r>
              <a:rPr lang="en-US" sz="2400" b="1" dirty="0" err="1">
                <a:solidFill>
                  <a:srgbClr val="263D3B"/>
                </a:solidFill>
                <a:latin typeface="Arial Rounded MT Bold" panose="020F0704030504030204" pitchFamily="34" charset="0"/>
              </a:rPr>
              <a:t>MedSmart</a:t>
            </a:r>
            <a:r>
              <a:rPr lang="en-US" sz="2400" b="1" dirty="0">
                <a:solidFill>
                  <a:srgbClr val="263D3B"/>
                </a:solidFill>
                <a:latin typeface="Arial Rounded MT Bold" panose="020F0704030504030204" pitchFamily="34" charset="0"/>
              </a:rPr>
              <a:t> Medication Dispenser</a:t>
            </a:r>
            <a:r>
              <a:rPr lang="en-US" sz="1800" b="1" dirty="0">
                <a:solidFill>
                  <a:srgbClr val="263D3B"/>
                </a:solidFill>
                <a:latin typeface="Arial Rounded MT Bold" panose="020F0704030504030204" pitchFamily="34" charset="0"/>
              </a:rPr>
              <a:t>," </a:t>
            </a:r>
          </a:p>
          <a:p>
            <a:pPr algn="ctr"/>
            <a:endParaRPr lang="en-US" sz="1800" b="1" dirty="0">
              <a:solidFill>
                <a:srgbClr val="263D3B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sz="1800" b="1" dirty="0">
                <a:solidFill>
                  <a:srgbClr val="263D3B"/>
                </a:solidFill>
                <a:latin typeface="Arial Rounded MT Bold" panose="020F0704030504030204" pitchFamily="34" charset="0"/>
              </a:rPr>
              <a:t>designed to address one of the most pressing challenges in healthcare today.</a:t>
            </a:r>
          </a:p>
        </p:txBody>
      </p:sp>
    </p:spTree>
    <p:extLst>
      <p:ext uri="{BB962C8B-B14F-4D97-AF65-F5344CB8AC3E}">
        <p14:creationId xmlns:p14="http://schemas.microsoft.com/office/powerpoint/2010/main" val="890137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pette putting a sample on the tray">
            <a:extLst>
              <a:ext uri="{FF2B5EF4-FFF2-40B4-BE49-F238E27FC236}">
                <a16:creationId xmlns:a16="http://schemas.microsoft.com/office/drawing/2014/main" id="{27D9804C-6194-77B9-747A-A8C2B41AFF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t="5086" r="115" b="10486"/>
          <a:stretch/>
        </p:blipFill>
        <p:spPr>
          <a:xfrm>
            <a:off x="-14071" y="-12255"/>
            <a:ext cx="12206070" cy="68702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5021C9-07F2-91F3-AFDE-991148A84451}"/>
              </a:ext>
            </a:extLst>
          </p:cNvPr>
          <p:cNvSpPr/>
          <p:nvPr/>
        </p:nvSpPr>
        <p:spPr>
          <a:xfrm>
            <a:off x="-14070" y="-12255"/>
            <a:ext cx="12206070" cy="6870255"/>
          </a:xfrm>
          <a:prstGeom prst="rect">
            <a:avLst/>
          </a:prstGeom>
          <a:solidFill>
            <a:srgbClr val="263D3B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D38AC-5F45-5A14-EF79-A542D666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5443" y="2239981"/>
            <a:ext cx="7101114" cy="89510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i="0" dirty="0">
                <a:solidFill>
                  <a:srgbClr val="BCE5E4"/>
                </a:solidFill>
                <a:effectLst/>
                <a:latin typeface="Bebas" panose="020B0606020202050201" pitchFamily="34" charset="0"/>
              </a:rPr>
              <a:t>Thank You</a:t>
            </a:r>
            <a:endParaRPr lang="en-US" sz="6000" dirty="0">
              <a:solidFill>
                <a:srgbClr val="BCE5E4"/>
              </a:solidFill>
              <a:latin typeface="Bebas" panose="020B0606020202050201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9AC8B0-38E4-14DE-D821-E6F715B25500}"/>
              </a:ext>
            </a:extLst>
          </p:cNvPr>
          <p:cNvSpPr txBox="1"/>
          <p:nvPr/>
        </p:nvSpPr>
        <p:spPr>
          <a:xfrm>
            <a:off x="3962622" y="5062025"/>
            <a:ext cx="42526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BCE5E4"/>
                </a:solidFill>
                <a:latin typeface="Bebas" panose="020B0606020202050201" pitchFamily="34" charset="0"/>
              </a:rPr>
              <a:t>P. V. Nipun Lakshitha</a:t>
            </a:r>
          </a:p>
          <a:p>
            <a:pPr algn="ctr"/>
            <a:r>
              <a:rPr lang="en-US" sz="2000" dirty="0">
                <a:solidFill>
                  <a:srgbClr val="BCE5E4"/>
                </a:solidFill>
                <a:latin typeface="Bebas" panose="020B0606020202050201" pitchFamily="34" charset="0"/>
              </a:rPr>
              <a:t>2020s18114</a:t>
            </a:r>
          </a:p>
          <a:p>
            <a:pPr algn="ctr"/>
            <a:r>
              <a:rPr lang="en-US" sz="2000" dirty="0">
                <a:solidFill>
                  <a:srgbClr val="BCE5E4"/>
                </a:solidFill>
                <a:latin typeface="Bebas" panose="020B0606020202050201" pitchFamily="34" charset="0"/>
              </a:rPr>
              <a:t>15367</a:t>
            </a:r>
          </a:p>
        </p:txBody>
      </p:sp>
    </p:spTree>
    <p:extLst>
      <p:ext uri="{BB962C8B-B14F-4D97-AF65-F5344CB8AC3E}">
        <p14:creationId xmlns:p14="http://schemas.microsoft.com/office/powerpoint/2010/main" val="982210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harmacist stocking drawer">
            <a:extLst>
              <a:ext uri="{FF2B5EF4-FFF2-40B4-BE49-F238E27FC236}">
                <a16:creationId xmlns:a16="http://schemas.microsoft.com/office/drawing/2014/main" id="{8E1B94BC-D31E-1474-A4B0-7E4A9F9BAC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4" b="90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13BA5F-BC85-EB98-A8B5-5CFEEF64F9CA}"/>
              </a:ext>
            </a:extLst>
          </p:cNvPr>
          <p:cNvSpPr/>
          <p:nvPr/>
        </p:nvSpPr>
        <p:spPr>
          <a:xfrm>
            <a:off x="-14070" y="-12254"/>
            <a:ext cx="12206070" cy="6870254"/>
          </a:xfrm>
          <a:prstGeom prst="rect">
            <a:avLst/>
          </a:prstGeom>
          <a:solidFill>
            <a:srgbClr val="263D3B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9D38AC-5F45-5A14-EF79-A542D6662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2507" y="1955373"/>
            <a:ext cx="7101114" cy="544059"/>
          </a:xfrm>
        </p:spPr>
        <p:txBody>
          <a:bodyPr>
            <a:normAutofit/>
          </a:bodyPr>
          <a:lstStyle/>
          <a:p>
            <a:pPr algn="ctr"/>
            <a:r>
              <a:rPr lang="en-US" sz="2200" b="1" i="0" dirty="0">
                <a:solidFill>
                  <a:srgbClr val="BCE5E4"/>
                </a:solidFill>
                <a:effectLst/>
                <a:latin typeface="Arial Black" panose="020B0A04020102020204" pitchFamily="34" charset="0"/>
              </a:rPr>
              <a:t>The Medication Management Challenges</a:t>
            </a:r>
            <a:endParaRPr lang="en-US" sz="2200" dirty="0">
              <a:solidFill>
                <a:srgbClr val="BCE5E4"/>
              </a:solidFill>
              <a:latin typeface="Arial Black" panose="020B0A040201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F6E49A8-D223-61F4-100A-24A732E7FEAD}"/>
              </a:ext>
            </a:extLst>
          </p:cNvPr>
          <p:cNvSpPr/>
          <p:nvPr/>
        </p:nvSpPr>
        <p:spPr>
          <a:xfrm>
            <a:off x="1320115" y="2749578"/>
            <a:ext cx="9537700" cy="2159000"/>
          </a:xfrm>
          <a:prstGeom prst="roundRect">
            <a:avLst/>
          </a:prstGeom>
          <a:solidFill>
            <a:srgbClr val="BCE5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DC03BA-696E-B84B-B153-D46E736C830D}"/>
              </a:ext>
            </a:extLst>
          </p:cNvPr>
          <p:cNvSpPr txBox="1">
            <a:spLocks/>
          </p:cNvSpPr>
          <p:nvPr/>
        </p:nvSpPr>
        <p:spPr>
          <a:xfrm>
            <a:off x="1680028" y="2563755"/>
            <a:ext cx="9026072" cy="2554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Managing medications can be complex, especially for seniors, individuals with chronic conditions, or those with memory impairments.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b="0" i="0" dirty="0">
              <a:solidFill>
                <a:srgbClr val="263D3B"/>
              </a:solidFill>
              <a:effectLst/>
              <a:latin typeface="Arial Rounded MT Bold" panose="020F07040305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63D3B"/>
                </a:solidFill>
                <a:effectLst/>
                <a:latin typeface="Arial Rounded MT Bold" panose="020F0704030504030204" pitchFamily="34" charset="0"/>
              </a:rPr>
              <a:t>Medication non-adherence is a significant issue in healthcare, leading to adverse health outcomes, hospital readmissions, and increased healthcare costs.</a:t>
            </a:r>
          </a:p>
        </p:txBody>
      </p:sp>
    </p:spTree>
    <p:extLst>
      <p:ext uri="{BB962C8B-B14F-4D97-AF65-F5344CB8AC3E}">
        <p14:creationId xmlns:p14="http://schemas.microsoft.com/office/powerpoint/2010/main" val="1943555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ows of prescription bottles on a shelf">
            <a:extLst>
              <a:ext uri="{FF2B5EF4-FFF2-40B4-BE49-F238E27FC236}">
                <a16:creationId xmlns:a16="http://schemas.microsoft.com/office/drawing/2014/main" id="{3C513470-24DC-84B8-B457-07195C172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6" b="31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F3BDD5E-E261-8E39-BDA0-0811EABFBD78}"/>
              </a:ext>
            </a:extLst>
          </p:cNvPr>
          <p:cNvSpPr/>
          <p:nvPr/>
        </p:nvSpPr>
        <p:spPr>
          <a:xfrm>
            <a:off x="-15594" y="-12700"/>
            <a:ext cx="12206070" cy="6870254"/>
          </a:xfrm>
          <a:prstGeom prst="rect">
            <a:avLst/>
          </a:prstGeom>
          <a:solidFill>
            <a:srgbClr val="263D3B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7ECC8-37EB-C296-9FAF-FBBA3838EABB}"/>
              </a:ext>
            </a:extLst>
          </p:cNvPr>
          <p:cNvSpPr txBox="1"/>
          <p:nvPr/>
        </p:nvSpPr>
        <p:spPr>
          <a:xfrm flipH="1">
            <a:off x="1308460" y="1016000"/>
            <a:ext cx="9626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BCE5E4"/>
                </a:solidFill>
                <a:effectLst/>
                <a:latin typeface="Arial Rounded MT Bold" panose="020F0704030504030204" pitchFamily="34" charset="0"/>
              </a:rPr>
              <a:t>Our innovative solution simplifies medication management, ensuring patients receive the right medications at the right time.</a:t>
            </a:r>
            <a:endParaRPr lang="en-US" dirty="0">
              <a:solidFill>
                <a:srgbClr val="BCE5E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AC7AB9-FD7D-28DF-1612-CE380EDAE75A}"/>
              </a:ext>
            </a:extLst>
          </p:cNvPr>
          <p:cNvSpPr txBox="1"/>
          <p:nvPr/>
        </p:nvSpPr>
        <p:spPr>
          <a:xfrm flipH="1">
            <a:off x="4906916" y="2259961"/>
            <a:ext cx="79661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263D3B"/>
                </a:solidFill>
                <a:effectLst/>
                <a:latin typeface="Arial Black" panose="020B0A04020102020204" pitchFamily="34" charset="0"/>
              </a:rPr>
              <a:t>Automated Medication Scheduling</a:t>
            </a: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r>
              <a:rPr lang="en-US" b="0" i="0" dirty="0">
                <a:solidFill>
                  <a:srgbClr val="263D3B"/>
                </a:solidFill>
                <a:effectLst/>
                <a:latin typeface="Arial Black" panose="020B0A04020102020204" pitchFamily="34" charset="0"/>
              </a:rPr>
              <a:t>Alarm Notifications</a:t>
            </a: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r>
              <a:rPr lang="en-US" b="0" i="0" dirty="0">
                <a:solidFill>
                  <a:srgbClr val="263D3B"/>
                </a:solidFill>
                <a:effectLst/>
                <a:latin typeface="Arial Black" panose="020B0A04020102020204" pitchFamily="34" charset="0"/>
              </a:rPr>
              <a:t>Medication Alerts</a:t>
            </a: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r>
              <a:rPr lang="en-US" b="0" i="0" dirty="0">
                <a:solidFill>
                  <a:srgbClr val="263D3B"/>
                </a:solidFill>
                <a:effectLst/>
                <a:latin typeface="Arial Black" panose="020B0A04020102020204" pitchFamily="34" charset="0"/>
              </a:rPr>
              <a:t>Safety Precautions</a:t>
            </a: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r>
              <a:rPr lang="en-US" b="0" i="0" dirty="0">
                <a:solidFill>
                  <a:srgbClr val="263D3B"/>
                </a:solidFill>
                <a:effectLst/>
                <a:latin typeface="Arial Black" panose="020B0A04020102020204" pitchFamily="34" charset="0"/>
              </a:rPr>
              <a:t>User-Friendly Design</a:t>
            </a:r>
          </a:p>
        </p:txBody>
      </p:sp>
      <p:pic>
        <p:nvPicPr>
          <p:cNvPr id="9" name="Graphic 8" descr="Robot Hand with solid fill">
            <a:extLst>
              <a:ext uri="{FF2B5EF4-FFF2-40B4-BE49-F238E27FC236}">
                <a16:creationId xmlns:a16="http://schemas.microsoft.com/office/drawing/2014/main" id="{450632FA-32B4-8D23-ADC7-B19AEB787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5797" y="2153529"/>
            <a:ext cx="642257" cy="642257"/>
          </a:xfrm>
          <a:prstGeom prst="rect">
            <a:avLst/>
          </a:prstGeom>
        </p:spPr>
      </p:pic>
      <p:pic>
        <p:nvPicPr>
          <p:cNvPr id="12" name="Graphic 11" descr="Snooze with solid fill">
            <a:extLst>
              <a:ext uri="{FF2B5EF4-FFF2-40B4-BE49-F238E27FC236}">
                <a16:creationId xmlns:a16="http://schemas.microsoft.com/office/drawing/2014/main" id="{17E6DBDA-EC0B-5712-7857-38AA2016D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88161" y="2930041"/>
            <a:ext cx="689429" cy="689429"/>
          </a:xfrm>
          <a:prstGeom prst="rect">
            <a:avLst/>
          </a:prstGeom>
        </p:spPr>
      </p:pic>
      <p:pic>
        <p:nvPicPr>
          <p:cNvPr id="14" name="Graphic 13" descr="Siren with solid fill">
            <a:extLst>
              <a:ext uri="{FF2B5EF4-FFF2-40B4-BE49-F238E27FC236}">
                <a16:creationId xmlns:a16="http://schemas.microsoft.com/office/drawing/2014/main" id="{EC0FE4B8-DE15-1DAC-1563-DB88455226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88161" y="3798193"/>
            <a:ext cx="616857" cy="616857"/>
          </a:xfrm>
          <a:prstGeom prst="rect">
            <a:avLst/>
          </a:prstGeom>
        </p:spPr>
      </p:pic>
      <p:pic>
        <p:nvPicPr>
          <p:cNvPr id="16" name="Graphic 15" descr="Homeopathy with solid fill">
            <a:extLst>
              <a:ext uri="{FF2B5EF4-FFF2-40B4-BE49-F238E27FC236}">
                <a16:creationId xmlns:a16="http://schemas.microsoft.com/office/drawing/2014/main" id="{671E9B81-BC51-D9C0-F0B0-484702B6C7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02675" y="4593773"/>
            <a:ext cx="689429" cy="689429"/>
          </a:xfrm>
          <a:prstGeom prst="rect">
            <a:avLst/>
          </a:prstGeom>
        </p:spPr>
      </p:pic>
      <p:pic>
        <p:nvPicPr>
          <p:cNvPr id="18" name="Graphic 17" descr="User Crown Male with solid fill">
            <a:extLst>
              <a:ext uri="{FF2B5EF4-FFF2-40B4-BE49-F238E27FC236}">
                <a16:creationId xmlns:a16="http://schemas.microsoft.com/office/drawing/2014/main" id="{8F80E6D3-A06A-5A33-7A7A-8DE17E0E3B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59132" y="5417457"/>
            <a:ext cx="674914" cy="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06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ows of prescription bottles on a shelf">
            <a:extLst>
              <a:ext uri="{FF2B5EF4-FFF2-40B4-BE49-F238E27FC236}">
                <a16:creationId xmlns:a16="http://schemas.microsoft.com/office/drawing/2014/main" id="{3C513470-24DC-84B8-B457-07195C172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6" b="31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F3BDD5E-E261-8E39-BDA0-0811EABFBD78}"/>
              </a:ext>
            </a:extLst>
          </p:cNvPr>
          <p:cNvSpPr/>
          <p:nvPr/>
        </p:nvSpPr>
        <p:spPr>
          <a:xfrm>
            <a:off x="-15594" y="-12700"/>
            <a:ext cx="12206070" cy="6870254"/>
          </a:xfrm>
          <a:prstGeom prst="rect">
            <a:avLst/>
          </a:prstGeom>
          <a:solidFill>
            <a:srgbClr val="263D3B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02E15E9-5986-54F6-6CE0-30F2F4D41E0A}"/>
              </a:ext>
            </a:extLst>
          </p:cNvPr>
          <p:cNvSpPr/>
          <p:nvPr/>
        </p:nvSpPr>
        <p:spPr>
          <a:xfrm>
            <a:off x="3771900" y="2044925"/>
            <a:ext cx="5724525" cy="848548"/>
          </a:xfrm>
          <a:prstGeom prst="roundRect">
            <a:avLst/>
          </a:prstGeom>
          <a:solidFill>
            <a:srgbClr val="BCE5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7ECC8-37EB-C296-9FAF-FBBA3838EABB}"/>
              </a:ext>
            </a:extLst>
          </p:cNvPr>
          <p:cNvSpPr txBox="1"/>
          <p:nvPr/>
        </p:nvSpPr>
        <p:spPr>
          <a:xfrm flipH="1">
            <a:off x="1308460" y="1016000"/>
            <a:ext cx="9626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BCE5E4"/>
                </a:solidFill>
                <a:effectLst/>
                <a:latin typeface="Arial Rounded MT Bold" panose="020F0704030504030204" pitchFamily="34" charset="0"/>
              </a:rPr>
              <a:t>Our innovative solution simplifies medication management, ensuring patients receive the right medications at the right time.</a:t>
            </a:r>
            <a:endParaRPr lang="en-US" dirty="0">
              <a:solidFill>
                <a:srgbClr val="BCE5E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AC7AB9-FD7D-28DF-1612-CE380EDAE75A}"/>
              </a:ext>
            </a:extLst>
          </p:cNvPr>
          <p:cNvSpPr txBox="1"/>
          <p:nvPr/>
        </p:nvSpPr>
        <p:spPr>
          <a:xfrm flipH="1">
            <a:off x="4906916" y="2259961"/>
            <a:ext cx="79661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263D3B"/>
                </a:solidFill>
                <a:effectLst/>
                <a:latin typeface="Arial Black" panose="020B0A04020102020204" pitchFamily="34" charset="0"/>
              </a:rPr>
              <a:t>Automated Medication Scheduling</a:t>
            </a: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r>
              <a:rPr lang="en-US" b="0" i="0" dirty="0">
                <a:solidFill>
                  <a:srgbClr val="263D3B"/>
                </a:solidFill>
                <a:effectLst/>
                <a:latin typeface="Arial Black" panose="020B0A04020102020204" pitchFamily="34" charset="0"/>
              </a:rPr>
              <a:t>Alarm Notifications</a:t>
            </a: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r>
              <a:rPr lang="en-US" b="0" i="0" dirty="0">
                <a:solidFill>
                  <a:srgbClr val="263D3B"/>
                </a:solidFill>
                <a:effectLst/>
                <a:latin typeface="Arial Black" panose="020B0A04020102020204" pitchFamily="34" charset="0"/>
              </a:rPr>
              <a:t>Medication Alerts</a:t>
            </a: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r>
              <a:rPr lang="en-US" b="0" i="0" dirty="0">
                <a:solidFill>
                  <a:srgbClr val="263D3B"/>
                </a:solidFill>
                <a:effectLst/>
                <a:latin typeface="Arial Black" panose="020B0A04020102020204" pitchFamily="34" charset="0"/>
              </a:rPr>
              <a:t>Safety Precautions</a:t>
            </a: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r>
              <a:rPr lang="en-US" b="0" i="0" dirty="0">
                <a:solidFill>
                  <a:srgbClr val="263D3B"/>
                </a:solidFill>
                <a:effectLst/>
                <a:latin typeface="Arial Black" panose="020B0A04020102020204" pitchFamily="34" charset="0"/>
              </a:rPr>
              <a:t>User-Friendly Design</a:t>
            </a:r>
          </a:p>
        </p:txBody>
      </p:sp>
      <p:pic>
        <p:nvPicPr>
          <p:cNvPr id="9" name="Graphic 8" descr="Robot Hand with solid fill">
            <a:extLst>
              <a:ext uri="{FF2B5EF4-FFF2-40B4-BE49-F238E27FC236}">
                <a16:creationId xmlns:a16="http://schemas.microsoft.com/office/drawing/2014/main" id="{450632FA-32B4-8D23-ADC7-B19AEB787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5797" y="2153529"/>
            <a:ext cx="642257" cy="642257"/>
          </a:xfrm>
          <a:prstGeom prst="rect">
            <a:avLst/>
          </a:prstGeom>
        </p:spPr>
      </p:pic>
      <p:pic>
        <p:nvPicPr>
          <p:cNvPr id="12" name="Graphic 11" descr="Snooze with solid fill">
            <a:extLst>
              <a:ext uri="{FF2B5EF4-FFF2-40B4-BE49-F238E27FC236}">
                <a16:creationId xmlns:a16="http://schemas.microsoft.com/office/drawing/2014/main" id="{17E6DBDA-EC0B-5712-7857-38AA2016D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88161" y="2930041"/>
            <a:ext cx="689429" cy="689429"/>
          </a:xfrm>
          <a:prstGeom prst="rect">
            <a:avLst/>
          </a:prstGeom>
        </p:spPr>
      </p:pic>
      <p:pic>
        <p:nvPicPr>
          <p:cNvPr id="14" name="Graphic 13" descr="Siren with solid fill">
            <a:extLst>
              <a:ext uri="{FF2B5EF4-FFF2-40B4-BE49-F238E27FC236}">
                <a16:creationId xmlns:a16="http://schemas.microsoft.com/office/drawing/2014/main" id="{EC0FE4B8-DE15-1DAC-1563-DB88455226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88161" y="3798193"/>
            <a:ext cx="616857" cy="616857"/>
          </a:xfrm>
          <a:prstGeom prst="rect">
            <a:avLst/>
          </a:prstGeom>
        </p:spPr>
      </p:pic>
      <p:pic>
        <p:nvPicPr>
          <p:cNvPr id="16" name="Graphic 15" descr="Homeopathy with solid fill">
            <a:extLst>
              <a:ext uri="{FF2B5EF4-FFF2-40B4-BE49-F238E27FC236}">
                <a16:creationId xmlns:a16="http://schemas.microsoft.com/office/drawing/2014/main" id="{671E9B81-BC51-D9C0-F0B0-484702B6C7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02675" y="4593773"/>
            <a:ext cx="689429" cy="689429"/>
          </a:xfrm>
          <a:prstGeom prst="rect">
            <a:avLst/>
          </a:prstGeom>
        </p:spPr>
      </p:pic>
      <p:pic>
        <p:nvPicPr>
          <p:cNvPr id="18" name="Graphic 17" descr="User Crown Male with solid fill">
            <a:extLst>
              <a:ext uri="{FF2B5EF4-FFF2-40B4-BE49-F238E27FC236}">
                <a16:creationId xmlns:a16="http://schemas.microsoft.com/office/drawing/2014/main" id="{8F80E6D3-A06A-5A33-7A7A-8DE17E0E3B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59132" y="5417457"/>
            <a:ext cx="674914" cy="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1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ows of prescription bottles on a shelf">
            <a:extLst>
              <a:ext uri="{FF2B5EF4-FFF2-40B4-BE49-F238E27FC236}">
                <a16:creationId xmlns:a16="http://schemas.microsoft.com/office/drawing/2014/main" id="{3C513470-24DC-84B8-B457-07195C172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6" b="31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F3BDD5E-E261-8E39-BDA0-0811EABFBD78}"/>
              </a:ext>
            </a:extLst>
          </p:cNvPr>
          <p:cNvSpPr/>
          <p:nvPr/>
        </p:nvSpPr>
        <p:spPr>
          <a:xfrm>
            <a:off x="-15594" y="-12700"/>
            <a:ext cx="12206070" cy="6870254"/>
          </a:xfrm>
          <a:prstGeom prst="rect">
            <a:avLst/>
          </a:prstGeom>
          <a:solidFill>
            <a:srgbClr val="263D3B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02E15E9-5986-54F6-6CE0-30F2F4D41E0A}"/>
              </a:ext>
            </a:extLst>
          </p:cNvPr>
          <p:cNvSpPr/>
          <p:nvPr/>
        </p:nvSpPr>
        <p:spPr>
          <a:xfrm>
            <a:off x="3810000" y="2872715"/>
            <a:ext cx="5724525" cy="848548"/>
          </a:xfrm>
          <a:prstGeom prst="roundRect">
            <a:avLst/>
          </a:prstGeom>
          <a:solidFill>
            <a:srgbClr val="BCE5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7ECC8-37EB-C296-9FAF-FBBA3838EABB}"/>
              </a:ext>
            </a:extLst>
          </p:cNvPr>
          <p:cNvSpPr txBox="1"/>
          <p:nvPr/>
        </p:nvSpPr>
        <p:spPr>
          <a:xfrm flipH="1">
            <a:off x="1308460" y="1016000"/>
            <a:ext cx="9880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BCE5E4"/>
                </a:solidFill>
                <a:effectLst/>
                <a:latin typeface="Arial Rounded MT Bold" panose="020F0704030504030204" pitchFamily="34" charset="0"/>
              </a:rPr>
              <a:t>Our innovative solution simplifies medication management, ensuring patients receive the right medications at the right time.</a:t>
            </a:r>
            <a:endParaRPr lang="en-US" dirty="0">
              <a:solidFill>
                <a:srgbClr val="BCE5E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AC7AB9-FD7D-28DF-1612-CE380EDAE75A}"/>
              </a:ext>
            </a:extLst>
          </p:cNvPr>
          <p:cNvSpPr txBox="1"/>
          <p:nvPr/>
        </p:nvSpPr>
        <p:spPr>
          <a:xfrm flipH="1">
            <a:off x="4906916" y="2259961"/>
            <a:ext cx="79661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BCE5E4"/>
                </a:solidFill>
                <a:effectLst/>
                <a:latin typeface="Arial Black" panose="020B0A04020102020204" pitchFamily="34" charset="0"/>
              </a:rPr>
              <a:t>Automated Medication Scheduling</a:t>
            </a: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r>
              <a:rPr lang="en-US" b="0" i="0" dirty="0">
                <a:solidFill>
                  <a:srgbClr val="263D3B"/>
                </a:solidFill>
                <a:effectLst/>
                <a:latin typeface="Arial Black" panose="020B0A04020102020204" pitchFamily="34" charset="0"/>
              </a:rPr>
              <a:t>Alarm Notifications</a:t>
            </a: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r>
              <a:rPr lang="en-US" b="0" i="0" dirty="0">
                <a:solidFill>
                  <a:srgbClr val="263D3B"/>
                </a:solidFill>
                <a:effectLst/>
                <a:latin typeface="Arial Black" panose="020B0A04020102020204" pitchFamily="34" charset="0"/>
              </a:rPr>
              <a:t>Medication Alerts</a:t>
            </a: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r>
              <a:rPr lang="en-US" b="0" i="0" dirty="0">
                <a:solidFill>
                  <a:srgbClr val="263D3B"/>
                </a:solidFill>
                <a:effectLst/>
                <a:latin typeface="Arial Black" panose="020B0A04020102020204" pitchFamily="34" charset="0"/>
              </a:rPr>
              <a:t>Safety Precautions</a:t>
            </a: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r>
              <a:rPr lang="en-US" b="0" i="0" dirty="0">
                <a:solidFill>
                  <a:srgbClr val="263D3B"/>
                </a:solidFill>
                <a:effectLst/>
                <a:latin typeface="Arial Black" panose="020B0A04020102020204" pitchFamily="34" charset="0"/>
              </a:rPr>
              <a:t>User-Friendly Design</a:t>
            </a:r>
          </a:p>
        </p:txBody>
      </p:sp>
      <p:pic>
        <p:nvPicPr>
          <p:cNvPr id="9" name="Graphic 8" descr="Robot Hand with solid fill">
            <a:extLst>
              <a:ext uri="{FF2B5EF4-FFF2-40B4-BE49-F238E27FC236}">
                <a16:creationId xmlns:a16="http://schemas.microsoft.com/office/drawing/2014/main" id="{450632FA-32B4-8D23-ADC7-B19AEB787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5797" y="2153529"/>
            <a:ext cx="642257" cy="642257"/>
          </a:xfrm>
          <a:prstGeom prst="rect">
            <a:avLst/>
          </a:prstGeom>
        </p:spPr>
      </p:pic>
      <p:pic>
        <p:nvPicPr>
          <p:cNvPr id="12" name="Graphic 11" descr="Snooze with solid fill">
            <a:extLst>
              <a:ext uri="{FF2B5EF4-FFF2-40B4-BE49-F238E27FC236}">
                <a16:creationId xmlns:a16="http://schemas.microsoft.com/office/drawing/2014/main" id="{17E6DBDA-EC0B-5712-7857-38AA2016D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88161" y="2930041"/>
            <a:ext cx="689429" cy="689429"/>
          </a:xfrm>
          <a:prstGeom prst="rect">
            <a:avLst/>
          </a:prstGeom>
        </p:spPr>
      </p:pic>
      <p:pic>
        <p:nvPicPr>
          <p:cNvPr id="14" name="Graphic 13" descr="Siren with solid fill">
            <a:extLst>
              <a:ext uri="{FF2B5EF4-FFF2-40B4-BE49-F238E27FC236}">
                <a16:creationId xmlns:a16="http://schemas.microsoft.com/office/drawing/2014/main" id="{EC0FE4B8-DE15-1DAC-1563-DB88455226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88161" y="3798193"/>
            <a:ext cx="616857" cy="616857"/>
          </a:xfrm>
          <a:prstGeom prst="rect">
            <a:avLst/>
          </a:prstGeom>
        </p:spPr>
      </p:pic>
      <p:pic>
        <p:nvPicPr>
          <p:cNvPr id="16" name="Graphic 15" descr="Homeopathy with solid fill">
            <a:extLst>
              <a:ext uri="{FF2B5EF4-FFF2-40B4-BE49-F238E27FC236}">
                <a16:creationId xmlns:a16="http://schemas.microsoft.com/office/drawing/2014/main" id="{671E9B81-BC51-D9C0-F0B0-484702B6C7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02675" y="4593773"/>
            <a:ext cx="689429" cy="689429"/>
          </a:xfrm>
          <a:prstGeom prst="rect">
            <a:avLst/>
          </a:prstGeom>
        </p:spPr>
      </p:pic>
      <p:pic>
        <p:nvPicPr>
          <p:cNvPr id="18" name="Graphic 17" descr="User Crown Male with solid fill">
            <a:extLst>
              <a:ext uri="{FF2B5EF4-FFF2-40B4-BE49-F238E27FC236}">
                <a16:creationId xmlns:a16="http://schemas.microsoft.com/office/drawing/2014/main" id="{8F80E6D3-A06A-5A33-7A7A-8DE17E0E3B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59132" y="5417457"/>
            <a:ext cx="674914" cy="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67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ows of prescription bottles on a shelf">
            <a:extLst>
              <a:ext uri="{FF2B5EF4-FFF2-40B4-BE49-F238E27FC236}">
                <a16:creationId xmlns:a16="http://schemas.microsoft.com/office/drawing/2014/main" id="{3C513470-24DC-84B8-B457-07195C172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6" b="31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F3BDD5E-E261-8E39-BDA0-0811EABFBD78}"/>
              </a:ext>
            </a:extLst>
          </p:cNvPr>
          <p:cNvSpPr/>
          <p:nvPr/>
        </p:nvSpPr>
        <p:spPr>
          <a:xfrm>
            <a:off x="-15594" y="-12700"/>
            <a:ext cx="12206070" cy="6870254"/>
          </a:xfrm>
          <a:prstGeom prst="rect">
            <a:avLst/>
          </a:prstGeom>
          <a:solidFill>
            <a:srgbClr val="263D3B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02E15E9-5986-54F6-6CE0-30F2F4D41E0A}"/>
              </a:ext>
            </a:extLst>
          </p:cNvPr>
          <p:cNvSpPr/>
          <p:nvPr/>
        </p:nvSpPr>
        <p:spPr>
          <a:xfrm>
            <a:off x="3810000" y="3710462"/>
            <a:ext cx="5724525" cy="848548"/>
          </a:xfrm>
          <a:prstGeom prst="roundRect">
            <a:avLst/>
          </a:prstGeom>
          <a:solidFill>
            <a:srgbClr val="BCE5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7ECC8-37EB-C296-9FAF-FBBA3838EABB}"/>
              </a:ext>
            </a:extLst>
          </p:cNvPr>
          <p:cNvSpPr txBox="1"/>
          <p:nvPr/>
        </p:nvSpPr>
        <p:spPr>
          <a:xfrm flipH="1">
            <a:off x="1308460" y="1016000"/>
            <a:ext cx="9854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BCE5E4"/>
                </a:solidFill>
                <a:effectLst/>
                <a:latin typeface="Arial Rounded MT Bold" panose="020F0704030504030204" pitchFamily="34" charset="0"/>
              </a:rPr>
              <a:t>Our innovative solution simplifies medication management, ensuring patients receive the right medications at the right time.</a:t>
            </a:r>
            <a:endParaRPr lang="en-US" dirty="0">
              <a:solidFill>
                <a:srgbClr val="BCE5E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AC7AB9-FD7D-28DF-1612-CE380EDAE75A}"/>
              </a:ext>
            </a:extLst>
          </p:cNvPr>
          <p:cNvSpPr txBox="1"/>
          <p:nvPr/>
        </p:nvSpPr>
        <p:spPr>
          <a:xfrm flipH="1">
            <a:off x="4906916" y="2259961"/>
            <a:ext cx="79661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BCE5E4"/>
                </a:solidFill>
                <a:effectLst/>
                <a:latin typeface="Arial Black" panose="020B0A04020102020204" pitchFamily="34" charset="0"/>
              </a:rPr>
              <a:t>Automated Medication Scheduling</a:t>
            </a: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r>
              <a:rPr lang="en-US" b="0" i="0" dirty="0">
                <a:solidFill>
                  <a:srgbClr val="BCE5E4"/>
                </a:solidFill>
                <a:effectLst/>
                <a:latin typeface="Arial Black" panose="020B0A04020102020204" pitchFamily="34" charset="0"/>
              </a:rPr>
              <a:t>Alarm Notifications</a:t>
            </a: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r>
              <a:rPr lang="en-US" b="0" i="0" dirty="0">
                <a:solidFill>
                  <a:srgbClr val="263D3B"/>
                </a:solidFill>
                <a:effectLst/>
                <a:latin typeface="Arial Black" panose="020B0A04020102020204" pitchFamily="34" charset="0"/>
              </a:rPr>
              <a:t>Medication Alerts</a:t>
            </a: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r>
              <a:rPr lang="en-US" b="0" i="0" dirty="0">
                <a:solidFill>
                  <a:srgbClr val="263D3B"/>
                </a:solidFill>
                <a:effectLst/>
                <a:latin typeface="Arial Black" panose="020B0A04020102020204" pitchFamily="34" charset="0"/>
              </a:rPr>
              <a:t>Safety Precautions</a:t>
            </a: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r>
              <a:rPr lang="en-US" b="0" i="0" dirty="0">
                <a:solidFill>
                  <a:srgbClr val="263D3B"/>
                </a:solidFill>
                <a:effectLst/>
                <a:latin typeface="Arial Black" panose="020B0A04020102020204" pitchFamily="34" charset="0"/>
              </a:rPr>
              <a:t>User-Friendly Design</a:t>
            </a:r>
          </a:p>
        </p:txBody>
      </p:sp>
      <p:pic>
        <p:nvPicPr>
          <p:cNvPr id="9" name="Graphic 8" descr="Robot Hand with solid fill">
            <a:extLst>
              <a:ext uri="{FF2B5EF4-FFF2-40B4-BE49-F238E27FC236}">
                <a16:creationId xmlns:a16="http://schemas.microsoft.com/office/drawing/2014/main" id="{450632FA-32B4-8D23-ADC7-B19AEB787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5797" y="2153529"/>
            <a:ext cx="642257" cy="642257"/>
          </a:xfrm>
          <a:prstGeom prst="rect">
            <a:avLst/>
          </a:prstGeom>
        </p:spPr>
      </p:pic>
      <p:pic>
        <p:nvPicPr>
          <p:cNvPr id="12" name="Graphic 11" descr="Snooze with solid fill">
            <a:extLst>
              <a:ext uri="{FF2B5EF4-FFF2-40B4-BE49-F238E27FC236}">
                <a16:creationId xmlns:a16="http://schemas.microsoft.com/office/drawing/2014/main" id="{17E6DBDA-EC0B-5712-7857-38AA2016D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88161" y="2930041"/>
            <a:ext cx="689429" cy="689429"/>
          </a:xfrm>
          <a:prstGeom prst="rect">
            <a:avLst/>
          </a:prstGeom>
        </p:spPr>
      </p:pic>
      <p:pic>
        <p:nvPicPr>
          <p:cNvPr id="14" name="Graphic 13" descr="Siren with solid fill">
            <a:extLst>
              <a:ext uri="{FF2B5EF4-FFF2-40B4-BE49-F238E27FC236}">
                <a16:creationId xmlns:a16="http://schemas.microsoft.com/office/drawing/2014/main" id="{EC0FE4B8-DE15-1DAC-1563-DB88455226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88161" y="3798193"/>
            <a:ext cx="616857" cy="616857"/>
          </a:xfrm>
          <a:prstGeom prst="rect">
            <a:avLst/>
          </a:prstGeom>
        </p:spPr>
      </p:pic>
      <p:pic>
        <p:nvPicPr>
          <p:cNvPr id="16" name="Graphic 15" descr="Homeopathy with solid fill">
            <a:extLst>
              <a:ext uri="{FF2B5EF4-FFF2-40B4-BE49-F238E27FC236}">
                <a16:creationId xmlns:a16="http://schemas.microsoft.com/office/drawing/2014/main" id="{671E9B81-BC51-D9C0-F0B0-484702B6C7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02675" y="4593773"/>
            <a:ext cx="689429" cy="689429"/>
          </a:xfrm>
          <a:prstGeom prst="rect">
            <a:avLst/>
          </a:prstGeom>
        </p:spPr>
      </p:pic>
      <p:pic>
        <p:nvPicPr>
          <p:cNvPr id="18" name="Graphic 17" descr="User Crown Male with solid fill">
            <a:extLst>
              <a:ext uri="{FF2B5EF4-FFF2-40B4-BE49-F238E27FC236}">
                <a16:creationId xmlns:a16="http://schemas.microsoft.com/office/drawing/2014/main" id="{8F80E6D3-A06A-5A33-7A7A-8DE17E0E3B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59132" y="5417457"/>
            <a:ext cx="674914" cy="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06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ows of prescription bottles on a shelf">
            <a:extLst>
              <a:ext uri="{FF2B5EF4-FFF2-40B4-BE49-F238E27FC236}">
                <a16:creationId xmlns:a16="http://schemas.microsoft.com/office/drawing/2014/main" id="{3C513470-24DC-84B8-B457-07195C172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6" b="31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F3BDD5E-E261-8E39-BDA0-0811EABFBD78}"/>
              </a:ext>
            </a:extLst>
          </p:cNvPr>
          <p:cNvSpPr/>
          <p:nvPr/>
        </p:nvSpPr>
        <p:spPr>
          <a:xfrm>
            <a:off x="-15594" y="-12700"/>
            <a:ext cx="12206070" cy="6870254"/>
          </a:xfrm>
          <a:prstGeom prst="rect">
            <a:avLst/>
          </a:prstGeom>
          <a:solidFill>
            <a:srgbClr val="263D3B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02E15E9-5986-54F6-6CE0-30F2F4D41E0A}"/>
              </a:ext>
            </a:extLst>
          </p:cNvPr>
          <p:cNvSpPr/>
          <p:nvPr/>
        </p:nvSpPr>
        <p:spPr>
          <a:xfrm>
            <a:off x="3810000" y="4520540"/>
            <a:ext cx="5724525" cy="848548"/>
          </a:xfrm>
          <a:prstGeom prst="roundRect">
            <a:avLst/>
          </a:prstGeom>
          <a:solidFill>
            <a:srgbClr val="BCE5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7ECC8-37EB-C296-9FAF-FBBA3838EABB}"/>
              </a:ext>
            </a:extLst>
          </p:cNvPr>
          <p:cNvSpPr txBox="1"/>
          <p:nvPr/>
        </p:nvSpPr>
        <p:spPr>
          <a:xfrm flipH="1">
            <a:off x="1308460" y="1016000"/>
            <a:ext cx="9638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BCE5E4"/>
                </a:solidFill>
                <a:effectLst/>
                <a:latin typeface="Arial Rounded MT Bold" panose="020F0704030504030204" pitchFamily="34" charset="0"/>
              </a:rPr>
              <a:t>Our innovative solution simplifies medication management, ensuring patients receive the right medications at the right time.</a:t>
            </a:r>
            <a:endParaRPr lang="en-US" dirty="0">
              <a:solidFill>
                <a:srgbClr val="BCE5E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AC7AB9-FD7D-28DF-1612-CE380EDAE75A}"/>
              </a:ext>
            </a:extLst>
          </p:cNvPr>
          <p:cNvSpPr txBox="1"/>
          <p:nvPr/>
        </p:nvSpPr>
        <p:spPr>
          <a:xfrm flipH="1">
            <a:off x="4906916" y="2259961"/>
            <a:ext cx="79661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BCE5E4"/>
                </a:solidFill>
                <a:effectLst/>
                <a:latin typeface="Arial Black" panose="020B0A04020102020204" pitchFamily="34" charset="0"/>
              </a:rPr>
              <a:t>Automated Medication Scheduling</a:t>
            </a: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r>
              <a:rPr lang="en-US" b="0" i="0" dirty="0">
                <a:solidFill>
                  <a:srgbClr val="BCE5E4"/>
                </a:solidFill>
                <a:effectLst/>
                <a:latin typeface="Arial Black" panose="020B0A04020102020204" pitchFamily="34" charset="0"/>
              </a:rPr>
              <a:t>Alarm Notifications</a:t>
            </a: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r>
              <a:rPr lang="en-US" b="0" i="0" dirty="0">
                <a:solidFill>
                  <a:srgbClr val="BCE5E4"/>
                </a:solidFill>
                <a:effectLst/>
                <a:latin typeface="Arial Black" panose="020B0A04020102020204" pitchFamily="34" charset="0"/>
              </a:rPr>
              <a:t>Medication Alerts</a:t>
            </a: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r>
              <a:rPr lang="en-US" b="0" i="0" dirty="0">
                <a:solidFill>
                  <a:srgbClr val="263D3B"/>
                </a:solidFill>
                <a:effectLst/>
                <a:latin typeface="Arial Black" panose="020B0A04020102020204" pitchFamily="34" charset="0"/>
              </a:rPr>
              <a:t>Safety Precautions</a:t>
            </a: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r>
              <a:rPr lang="en-US" b="0" i="0" dirty="0">
                <a:solidFill>
                  <a:srgbClr val="263D3B"/>
                </a:solidFill>
                <a:effectLst/>
                <a:latin typeface="Arial Black" panose="020B0A04020102020204" pitchFamily="34" charset="0"/>
              </a:rPr>
              <a:t>User-Friendly Design</a:t>
            </a:r>
          </a:p>
        </p:txBody>
      </p:sp>
      <p:pic>
        <p:nvPicPr>
          <p:cNvPr id="9" name="Graphic 8" descr="Robot Hand with solid fill">
            <a:extLst>
              <a:ext uri="{FF2B5EF4-FFF2-40B4-BE49-F238E27FC236}">
                <a16:creationId xmlns:a16="http://schemas.microsoft.com/office/drawing/2014/main" id="{450632FA-32B4-8D23-ADC7-B19AEB787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5797" y="2153529"/>
            <a:ext cx="642257" cy="642257"/>
          </a:xfrm>
          <a:prstGeom prst="rect">
            <a:avLst/>
          </a:prstGeom>
        </p:spPr>
      </p:pic>
      <p:pic>
        <p:nvPicPr>
          <p:cNvPr id="12" name="Graphic 11" descr="Snooze with solid fill">
            <a:extLst>
              <a:ext uri="{FF2B5EF4-FFF2-40B4-BE49-F238E27FC236}">
                <a16:creationId xmlns:a16="http://schemas.microsoft.com/office/drawing/2014/main" id="{17E6DBDA-EC0B-5712-7857-38AA2016D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88161" y="2930041"/>
            <a:ext cx="689429" cy="689429"/>
          </a:xfrm>
          <a:prstGeom prst="rect">
            <a:avLst/>
          </a:prstGeom>
        </p:spPr>
      </p:pic>
      <p:pic>
        <p:nvPicPr>
          <p:cNvPr id="14" name="Graphic 13" descr="Siren with solid fill">
            <a:extLst>
              <a:ext uri="{FF2B5EF4-FFF2-40B4-BE49-F238E27FC236}">
                <a16:creationId xmlns:a16="http://schemas.microsoft.com/office/drawing/2014/main" id="{EC0FE4B8-DE15-1DAC-1563-DB88455226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88161" y="3798193"/>
            <a:ext cx="616857" cy="616857"/>
          </a:xfrm>
          <a:prstGeom prst="rect">
            <a:avLst/>
          </a:prstGeom>
        </p:spPr>
      </p:pic>
      <p:pic>
        <p:nvPicPr>
          <p:cNvPr id="16" name="Graphic 15" descr="Homeopathy with solid fill">
            <a:extLst>
              <a:ext uri="{FF2B5EF4-FFF2-40B4-BE49-F238E27FC236}">
                <a16:creationId xmlns:a16="http://schemas.microsoft.com/office/drawing/2014/main" id="{671E9B81-BC51-D9C0-F0B0-484702B6C7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02675" y="4593773"/>
            <a:ext cx="689429" cy="689429"/>
          </a:xfrm>
          <a:prstGeom prst="rect">
            <a:avLst/>
          </a:prstGeom>
        </p:spPr>
      </p:pic>
      <p:pic>
        <p:nvPicPr>
          <p:cNvPr id="18" name="Graphic 17" descr="User Crown Male with solid fill">
            <a:extLst>
              <a:ext uri="{FF2B5EF4-FFF2-40B4-BE49-F238E27FC236}">
                <a16:creationId xmlns:a16="http://schemas.microsoft.com/office/drawing/2014/main" id="{8F80E6D3-A06A-5A33-7A7A-8DE17E0E3B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59132" y="5417457"/>
            <a:ext cx="674914" cy="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5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ows of prescription bottles on a shelf">
            <a:extLst>
              <a:ext uri="{FF2B5EF4-FFF2-40B4-BE49-F238E27FC236}">
                <a16:creationId xmlns:a16="http://schemas.microsoft.com/office/drawing/2014/main" id="{3C513470-24DC-84B8-B457-07195C172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6" b="314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F3BDD5E-E261-8E39-BDA0-0811EABFBD78}"/>
              </a:ext>
            </a:extLst>
          </p:cNvPr>
          <p:cNvSpPr/>
          <p:nvPr/>
        </p:nvSpPr>
        <p:spPr>
          <a:xfrm>
            <a:off x="-15594" y="-12700"/>
            <a:ext cx="12206070" cy="6870254"/>
          </a:xfrm>
          <a:prstGeom prst="rect">
            <a:avLst/>
          </a:prstGeom>
          <a:solidFill>
            <a:srgbClr val="263D3B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02E15E9-5986-54F6-6CE0-30F2F4D41E0A}"/>
              </a:ext>
            </a:extLst>
          </p:cNvPr>
          <p:cNvSpPr/>
          <p:nvPr/>
        </p:nvSpPr>
        <p:spPr>
          <a:xfrm>
            <a:off x="3810000" y="5320640"/>
            <a:ext cx="5724525" cy="848548"/>
          </a:xfrm>
          <a:prstGeom prst="roundRect">
            <a:avLst/>
          </a:prstGeom>
          <a:solidFill>
            <a:srgbClr val="BCE5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37ECC8-37EB-C296-9FAF-FBBA3838EABB}"/>
              </a:ext>
            </a:extLst>
          </p:cNvPr>
          <p:cNvSpPr txBox="1"/>
          <p:nvPr/>
        </p:nvSpPr>
        <p:spPr>
          <a:xfrm flipH="1">
            <a:off x="1308460" y="1016000"/>
            <a:ext cx="9562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BCE5E4"/>
                </a:solidFill>
                <a:effectLst/>
                <a:latin typeface="Arial Rounded MT Bold" panose="020F0704030504030204" pitchFamily="34" charset="0"/>
              </a:rPr>
              <a:t>Our innovative solution simplifies medication management, ensuring patients receive the right medications at the right time.</a:t>
            </a:r>
            <a:endParaRPr lang="en-US" dirty="0">
              <a:solidFill>
                <a:srgbClr val="BCE5E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AC7AB9-FD7D-28DF-1612-CE380EDAE75A}"/>
              </a:ext>
            </a:extLst>
          </p:cNvPr>
          <p:cNvSpPr txBox="1"/>
          <p:nvPr/>
        </p:nvSpPr>
        <p:spPr>
          <a:xfrm flipH="1">
            <a:off x="4906916" y="2259961"/>
            <a:ext cx="79661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BCE5E4"/>
                </a:solidFill>
                <a:effectLst/>
                <a:latin typeface="Arial Black" panose="020B0A04020102020204" pitchFamily="34" charset="0"/>
              </a:rPr>
              <a:t>Automated Medication Scheduling</a:t>
            </a: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r>
              <a:rPr lang="en-US" b="0" i="0" dirty="0">
                <a:solidFill>
                  <a:srgbClr val="BCE5E4"/>
                </a:solidFill>
                <a:effectLst/>
                <a:latin typeface="Arial Black" panose="020B0A04020102020204" pitchFamily="34" charset="0"/>
              </a:rPr>
              <a:t>Alarm Notifications</a:t>
            </a: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r>
              <a:rPr lang="en-US" b="0" i="0" dirty="0">
                <a:solidFill>
                  <a:srgbClr val="BCE5E4"/>
                </a:solidFill>
                <a:effectLst/>
                <a:latin typeface="Arial Black" panose="020B0A04020102020204" pitchFamily="34" charset="0"/>
              </a:rPr>
              <a:t>Medication Alerts</a:t>
            </a: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r>
              <a:rPr lang="en-US" b="0" i="0" dirty="0">
                <a:solidFill>
                  <a:srgbClr val="BCE5E4"/>
                </a:solidFill>
                <a:effectLst/>
                <a:latin typeface="Arial Black" panose="020B0A04020102020204" pitchFamily="34" charset="0"/>
              </a:rPr>
              <a:t>Safety Precautions</a:t>
            </a: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endParaRPr lang="en-US" b="0" i="0" dirty="0">
              <a:solidFill>
                <a:srgbClr val="263D3B"/>
              </a:solidFill>
              <a:effectLst/>
              <a:latin typeface="Arial Black" panose="020B0A04020102020204" pitchFamily="34" charset="0"/>
            </a:endParaRPr>
          </a:p>
          <a:p>
            <a:pPr algn="l"/>
            <a:r>
              <a:rPr lang="en-US" b="0" i="0" dirty="0">
                <a:solidFill>
                  <a:srgbClr val="263D3B"/>
                </a:solidFill>
                <a:effectLst/>
                <a:latin typeface="Arial Black" panose="020B0A04020102020204" pitchFamily="34" charset="0"/>
              </a:rPr>
              <a:t>User-Friendly Design</a:t>
            </a:r>
          </a:p>
        </p:txBody>
      </p:sp>
      <p:pic>
        <p:nvPicPr>
          <p:cNvPr id="9" name="Graphic 8" descr="Robot Hand with solid fill">
            <a:extLst>
              <a:ext uri="{FF2B5EF4-FFF2-40B4-BE49-F238E27FC236}">
                <a16:creationId xmlns:a16="http://schemas.microsoft.com/office/drawing/2014/main" id="{450632FA-32B4-8D23-ADC7-B19AEB787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5797" y="2153529"/>
            <a:ext cx="642257" cy="642257"/>
          </a:xfrm>
          <a:prstGeom prst="rect">
            <a:avLst/>
          </a:prstGeom>
        </p:spPr>
      </p:pic>
      <p:pic>
        <p:nvPicPr>
          <p:cNvPr id="12" name="Graphic 11" descr="Snooze with solid fill">
            <a:extLst>
              <a:ext uri="{FF2B5EF4-FFF2-40B4-BE49-F238E27FC236}">
                <a16:creationId xmlns:a16="http://schemas.microsoft.com/office/drawing/2014/main" id="{17E6DBDA-EC0B-5712-7857-38AA2016D7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88161" y="2930041"/>
            <a:ext cx="689429" cy="689429"/>
          </a:xfrm>
          <a:prstGeom prst="rect">
            <a:avLst/>
          </a:prstGeom>
        </p:spPr>
      </p:pic>
      <p:pic>
        <p:nvPicPr>
          <p:cNvPr id="14" name="Graphic 13" descr="Siren with solid fill">
            <a:extLst>
              <a:ext uri="{FF2B5EF4-FFF2-40B4-BE49-F238E27FC236}">
                <a16:creationId xmlns:a16="http://schemas.microsoft.com/office/drawing/2014/main" id="{EC0FE4B8-DE15-1DAC-1563-DB88455226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88161" y="3798193"/>
            <a:ext cx="616857" cy="616857"/>
          </a:xfrm>
          <a:prstGeom prst="rect">
            <a:avLst/>
          </a:prstGeom>
        </p:spPr>
      </p:pic>
      <p:pic>
        <p:nvPicPr>
          <p:cNvPr id="16" name="Graphic 15" descr="Homeopathy with solid fill">
            <a:extLst>
              <a:ext uri="{FF2B5EF4-FFF2-40B4-BE49-F238E27FC236}">
                <a16:creationId xmlns:a16="http://schemas.microsoft.com/office/drawing/2014/main" id="{671E9B81-BC51-D9C0-F0B0-484702B6C7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02675" y="4593773"/>
            <a:ext cx="689429" cy="689429"/>
          </a:xfrm>
          <a:prstGeom prst="rect">
            <a:avLst/>
          </a:prstGeom>
        </p:spPr>
      </p:pic>
      <p:pic>
        <p:nvPicPr>
          <p:cNvPr id="18" name="Graphic 17" descr="User Crown Male with solid fill">
            <a:extLst>
              <a:ext uri="{FF2B5EF4-FFF2-40B4-BE49-F238E27FC236}">
                <a16:creationId xmlns:a16="http://schemas.microsoft.com/office/drawing/2014/main" id="{8F80E6D3-A06A-5A33-7A7A-8DE17E0E3B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59132" y="5417457"/>
            <a:ext cx="674914" cy="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1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D43E265CB59E409E895105A5D56008" ma:contentTypeVersion="5" ma:contentTypeDescription="Create a new document." ma:contentTypeScope="" ma:versionID="8831299afb829c5533311e0dfa4e9d1d">
  <xsd:schema xmlns:xsd="http://www.w3.org/2001/XMLSchema" xmlns:xs="http://www.w3.org/2001/XMLSchema" xmlns:p="http://schemas.microsoft.com/office/2006/metadata/properties" xmlns:ns3="60fa9610-88f5-4c99-9b55-3f602bd41415" targetNamespace="http://schemas.microsoft.com/office/2006/metadata/properties" ma:root="true" ma:fieldsID="9c3ed98bd2575bdcf61ca99505a84ae4" ns3:_="">
    <xsd:import namespace="60fa9610-88f5-4c99-9b55-3f602bd4141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fa9610-88f5-4c99-9b55-3f602bd414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D05C915-ECF5-4DA5-9B40-4E20EB6AAD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fa9610-88f5-4c99-9b55-3f602bd414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006608F-C59B-4384-9C92-D17B285E8D5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16813F-F815-4E61-81D2-40F067233C8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60fa9610-88f5-4c99-9b55-3f602bd4141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1366</Words>
  <Application>Microsoft Office PowerPoint</Application>
  <PresentationFormat>Widescreen</PresentationFormat>
  <Paragraphs>227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Arial Rounded MT Bold</vt:lpstr>
      <vt:lpstr>Bebas</vt:lpstr>
      <vt:lpstr>Calibri</vt:lpstr>
      <vt:lpstr>Calibri Light</vt:lpstr>
      <vt:lpstr>Office Theme</vt:lpstr>
      <vt:lpstr>MedSmart Innovations</vt:lpstr>
      <vt:lpstr>Our Innovative Product</vt:lpstr>
      <vt:lpstr>The Medication Management 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 components</vt:lpstr>
      <vt:lpstr>Hardware components</vt:lpstr>
      <vt:lpstr>How to use MedSmart</vt:lpstr>
      <vt:lpstr>How to use MedSmart</vt:lpstr>
      <vt:lpstr>Why Choose MedSmart?</vt:lpstr>
      <vt:lpstr>The Medication Management Challenges</vt:lpstr>
      <vt:lpstr>Who Benefits from MedSmart?</vt:lpstr>
      <vt:lpstr>Smart Medication Management</vt:lpstr>
      <vt:lpstr>MedSmart in Numbers</vt:lpstr>
      <vt:lpstr>Addressing a Growing Need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MedSmart Innovations</dc:title>
  <dc:creator>Nipun Lakshitha</dc:creator>
  <cp:lastModifiedBy>Nipun Lakshitha</cp:lastModifiedBy>
  <cp:revision>6</cp:revision>
  <dcterms:created xsi:type="dcterms:W3CDTF">2023-10-29T01:56:13Z</dcterms:created>
  <dcterms:modified xsi:type="dcterms:W3CDTF">2023-10-30T08:31:47Z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0x010100CCD43E265CB59E409E895105A5D56008</vt:lpwstr>
  </property>
</Properties>
</file>